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2"/>
  </p:notesMasterIdLst>
  <p:sldIdLst>
    <p:sldId id="319" r:id="rId2"/>
    <p:sldId id="258" r:id="rId3"/>
    <p:sldId id="256" r:id="rId4"/>
    <p:sldId id="542" r:id="rId5"/>
    <p:sldId id="564" r:id="rId6"/>
    <p:sldId id="318" r:id="rId7"/>
    <p:sldId id="298" r:id="rId8"/>
    <p:sldId id="296" r:id="rId9"/>
    <p:sldId id="297" r:id="rId10"/>
    <p:sldId id="276" r:id="rId11"/>
    <p:sldId id="299" r:id="rId12"/>
    <p:sldId id="271" r:id="rId13"/>
    <p:sldId id="320" r:id="rId14"/>
    <p:sldId id="546" r:id="rId15"/>
    <p:sldId id="358" r:id="rId16"/>
    <p:sldId id="536" r:id="rId17"/>
    <p:sldId id="538" r:id="rId18"/>
    <p:sldId id="540" r:id="rId19"/>
    <p:sldId id="300" r:id="rId20"/>
    <p:sldId id="260" r:id="rId21"/>
    <p:sldId id="552" r:id="rId22"/>
    <p:sldId id="547" r:id="rId23"/>
    <p:sldId id="545" r:id="rId24"/>
    <p:sldId id="295" r:id="rId25"/>
    <p:sldId id="543" r:id="rId26"/>
    <p:sldId id="278" r:id="rId27"/>
    <p:sldId id="553" r:id="rId28"/>
    <p:sldId id="305" r:id="rId29"/>
    <p:sldId id="556" r:id="rId30"/>
    <p:sldId id="554" r:id="rId31"/>
    <p:sldId id="484" r:id="rId32"/>
    <p:sldId id="285" r:id="rId33"/>
    <p:sldId id="555" r:id="rId34"/>
    <p:sldId id="286" r:id="rId35"/>
    <p:sldId id="558" r:id="rId36"/>
    <p:sldId id="550" r:id="rId37"/>
    <p:sldId id="281" r:id="rId38"/>
    <p:sldId id="279" r:id="rId39"/>
    <p:sldId id="315" r:id="rId40"/>
    <p:sldId id="280" r:id="rId41"/>
    <p:sldId id="566" r:id="rId42"/>
    <p:sldId id="565" r:id="rId43"/>
    <p:sldId id="559" r:id="rId44"/>
    <p:sldId id="289" r:id="rId45"/>
    <p:sldId id="267" r:id="rId46"/>
    <p:sldId id="282" r:id="rId47"/>
    <p:sldId id="291" r:id="rId48"/>
    <p:sldId id="562" r:id="rId49"/>
    <p:sldId id="561" r:id="rId50"/>
    <p:sldId id="316" r:id="rId51"/>
    <p:sldId id="265" r:id="rId52"/>
    <p:sldId id="290" r:id="rId53"/>
    <p:sldId id="261" r:id="rId54"/>
    <p:sldId id="563" r:id="rId55"/>
    <p:sldId id="292" r:id="rId56"/>
    <p:sldId id="560" r:id="rId57"/>
    <p:sldId id="287" r:id="rId58"/>
    <p:sldId id="340" r:id="rId59"/>
    <p:sldId id="341" r:id="rId60"/>
    <p:sldId id="342"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2EA46-AE7B-4EEA-8525-1E9233875779}" type="datetimeFigureOut">
              <a:rPr lang="fr-FR" smtClean="0"/>
              <a:t>22/10/2025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5DCB1-47DB-435E-B8FF-D4AB3342A529}" type="slidenum">
              <a:rPr lang="fr-FR" smtClean="0"/>
              <a:t>‹N°›</a:t>
            </a:fld>
            <a:endParaRPr lang="fr-FR"/>
          </a:p>
        </p:txBody>
      </p:sp>
    </p:spTree>
    <p:extLst>
      <p:ext uri="{BB962C8B-B14F-4D97-AF65-F5344CB8AC3E}">
        <p14:creationId xmlns:p14="http://schemas.microsoft.com/office/powerpoint/2010/main" val="175566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BE6206-7A71-562A-8602-61091FCF6E2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A01BED9-A3D3-2B5F-1DA4-075A37C30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F60E17E-D5AA-942D-976D-FED571D099CF}"/>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D6F33B61-B9C1-164B-6BEE-6DBD1B88C5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8F25E82-7262-EAE4-F164-3F6DA18C4D10}"/>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117013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402AF-AABD-5598-93FA-E3502E2296F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BFECC59-6118-FACE-AEFD-4384A6A6A8F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00A39F4-63BE-8E77-EEFA-E90517A24522}"/>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BD1DFD3D-8DEE-B9B8-8AF6-5296326FBD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A1CEEA-05EA-A94E-D619-4C4D9E41A93B}"/>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91537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4905112-9B0F-2D5E-0886-0D9834474F7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B6DE293-AE9E-EF33-4A00-D481C0B6834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BA4E25-0199-6DDE-BF0B-BCA296E0CF2C}"/>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60E8DC15-271A-DC78-7CB8-2066D83B18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72A73E-DB10-56DC-50B7-AC6A50079B26}"/>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244625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type="tx">
  <p:cSld name="Default">
    <p:spTree>
      <p:nvGrpSpPr>
        <p:cNvPr id="1" name="Shape 9"/>
        <p:cNvGrpSpPr/>
        <p:nvPr/>
      </p:nvGrpSpPr>
      <p:grpSpPr>
        <a:xfrm>
          <a:off x="0" y="0"/>
          <a:ext cx="0" cy="0"/>
          <a:chOff x="0" y="0"/>
          <a:chExt cx="0" cy="0"/>
        </a:xfrm>
      </p:grpSpPr>
      <p:sp>
        <p:nvSpPr>
          <p:cNvPr id="10" name="Google Shape;10;p89"/>
          <p:cNvSpPr txBox="1">
            <a:spLocks noGrp="1"/>
          </p:cNvSpPr>
          <p:nvPr>
            <p:ph type="sldNum" idx="12"/>
          </p:nvPr>
        </p:nvSpPr>
        <p:spPr>
          <a:xfrm>
            <a:off x="8737600" y="6245225"/>
            <a:ext cx="2844800" cy="307736"/>
          </a:xfrm>
          <a:prstGeom prst="rect">
            <a:avLst/>
          </a:prstGeom>
          <a:noFill/>
          <a:ln>
            <a:noFill/>
          </a:ln>
        </p:spPr>
        <p:txBody>
          <a:bodyPr spcFirstLastPara="1" wrap="square" lIns="45700" tIns="45700" rIns="45700" bIns="45700" anchor="t" anchorCtr="0">
            <a:spAutoFit/>
          </a:bodyPr>
          <a:lstStyle>
            <a:lvl1pPr marL="0" lvl="0" indent="0" algn="r">
              <a:lnSpc>
                <a:spcPct val="100000"/>
              </a:lnSpc>
              <a:spcBef>
                <a:spcPts val="0"/>
              </a:spcBef>
              <a:spcAft>
                <a:spcPts val="0"/>
              </a:spcAft>
              <a:buClr>
                <a:srgbClr val="000000"/>
              </a:buClr>
              <a:buSzPts val="1400"/>
              <a:buFont typeface="Arial"/>
              <a:buNone/>
              <a:defRPr sz="1400"/>
            </a:lvl1pPr>
            <a:lvl2pPr marL="0" lvl="1" indent="0" algn="r">
              <a:lnSpc>
                <a:spcPct val="100000"/>
              </a:lnSpc>
              <a:spcBef>
                <a:spcPts val="0"/>
              </a:spcBef>
              <a:spcAft>
                <a:spcPts val="0"/>
              </a:spcAft>
              <a:buClr>
                <a:srgbClr val="000000"/>
              </a:buClr>
              <a:buSzPts val="1400"/>
              <a:buFont typeface="Arial"/>
              <a:buNone/>
              <a:defRPr sz="1400"/>
            </a:lvl2pPr>
            <a:lvl3pPr marL="0" lvl="2" indent="0" algn="r">
              <a:lnSpc>
                <a:spcPct val="100000"/>
              </a:lnSpc>
              <a:spcBef>
                <a:spcPts val="0"/>
              </a:spcBef>
              <a:spcAft>
                <a:spcPts val="0"/>
              </a:spcAft>
              <a:buClr>
                <a:srgbClr val="000000"/>
              </a:buClr>
              <a:buSzPts val="1400"/>
              <a:buFont typeface="Arial"/>
              <a:buNone/>
              <a:defRPr sz="1400"/>
            </a:lvl3pPr>
            <a:lvl4pPr marL="0" lvl="3" indent="0" algn="r">
              <a:lnSpc>
                <a:spcPct val="100000"/>
              </a:lnSpc>
              <a:spcBef>
                <a:spcPts val="0"/>
              </a:spcBef>
              <a:spcAft>
                <a:spcPts val="0"/>
              </a:spcAft>
              <a:buClr>
                <a:srgbClr val="000000"/>
              </a:buClr>
              <a:buSzPts val="1400"/>
              <a:buFont typeface="Arial"/>
              <a:buNone/>
              <a:defRPr sz="1400"/>
            </a:lvl4pPr>
            <a:lvl5pPr marL="0" lvl="4" indent="0" algn="r">
              <a:lnSpc>
                <a:spcPct val="100000"/>
              </a:lnSpc>
              <a:spcBef>
                <a:spcPts val="0"/>
              </a:spcBef>
              <a:spcAft>
                <a:spcPts val="0"/>
              </a:spcAft>
              <a:buClr>
                <a:srgbClr val="000000"/>
              </a:buClr>
              <a:buSzPts val="1400"/>
              <a:buFont typeface="Arial"/>
              <a:buNone/>
              <a:defRPr sz="1400"/>
            </a:lvl5pPr>
            <a:lvl6pPr marL="0" lvl="5" indent="0" algn="r">
              <a:lnSpc>
                <a:spcPct val="100000"/>
              </a:lnSpc>
              <a:spcBef>
                <a:spcPts val="0"/>
              </a:spcBef>
              <a:spcAft>
                <a:spcPts val="0"/>
              </a:spcAft>
              <a:buClr>
                <a:srgbClr val="000000"/>
              </a:buClr>
              <a:buSzPts val="1400"/>
              <a:buFont typeface="Arial"/>
              <a:buNone/>
              <a:defRPr sz="1400"/>
            </a:lvl6pPr>
            <a:lvl7pPr marL="0" lvl="6" indent="0" algn="r">
              <a:lnSpc>
                <a:spcPct val="100000"/>
              </a:lnSpc>
              <a:spcBef>
                <a:spcPts val="0"/>
              </a:spcBef>
              <a:spcAft>
                <a:spcPts val="0"/>
              </a:spcAft>
              <a:buClr>
                <a:srgbClr val="000000"/>
              </a:buClr>
              <a:buSzPts val="1400"/>
              <a:buFont typeface="Arial"/>
              <a:buNone/>
              <a:defRPr sz="1400"/>
            </a:lvl7pPr>
            <a:lvl8pPr marL="0" lvl="7" indent="0" algn="r">
              <a:lnSpc>
                <a:spcPct val="100000"/>
              </a:lnSpc>
              <a:spcBef>
                <a:spcPts val="0"/>
              </a:spcBef>
              <a:spcAft>
                <a:spcPts val="0"/>
              </a:spcAft>
              <a:buClr>
                <a:srgbClr val="000000"/>
              </a:buClr>
              <a:buSzPts val="1400"/>
              <a:buFont typeface="Arial"/>
              <a:buNone/>
              <a:defRPr sz="1400"/>
            </a:lvl8pPr>
            <a:lvl9pPr marL="0" lvl="8" indent="0" algn="r">
              <a:lnSpc>
                <a:spcPct val="100000"/>
              </a:lnSpc>
              <a:spcBef>
                <a:spcPts val="0"/>
              </a:spcBef>
              <a:spcAft>
                <a:spcPts val="0"/>
              </a:spcAft>
              <a:buClr>
                <a:srgbClr val="000000"/>
              </a:buClr>
              <a:buSzPts val="1400"/>
              <a:buFont typeface="Arial"/>
              <a:buNone/>
              <a:defRPr sz="1400"/>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321571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B20D93-8A52-E578-55B6-D04CE8FB6E2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50FE0C-A7CB-744B-F34F-43BF426BAE9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9D0C66-633F-07CC-4A96-366CF30D6254}"/>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6034D51B-F57B-B597-B288-40134CCEE1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A7DC08-37B7-968B-3651-620D1F04C5B6}"/>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249844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75314-1266-4381-5A4A-1A1E650381E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5227A36-1042-8149-5755-13A87B837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B86808-30BD-928D-6A02-4F1A0AC8783D}"/>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BD11136D-F7EC-8E90-18DE-98FBC1A409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E18E77-CA95-AF2F-5415-451CFFB16BE5}"/>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413243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B5C1CD-1203-F56B-8492-DF3B354625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88EE7E-9D2E-A407-5536-6B39EEEE1C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8BE9A96-2E6C-1F09-C023-343257784A0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C9E947A-3589-0079-E633-9195ABE434CB}"/>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6" name="Espace réservé du pied de page 5">
            <a:extLst>
              <a:ext uri="{FF2B5EF4-FFF2-40B4-BE49-F238E27FC236}">
                <a16:creationId xmlns:a16="http://schemas.microsoft.com/office/drawing/2014/main" id="{155F435E-1EE4-43C5-C8D9-C0D8003719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992A55-9FF1-B2CB-2A5D-CD1648A94ACF}"/>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286329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CBA06D-22EA-EA87-1490-5DE33F68C7D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6319CCE-C3A4-AFF7-D5E0-23E505C021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9451140-32F0-7D92-BE27-228577C9EDA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C925F88-7C96-A5FD-4FD9-9FCD07091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72FE178-1AB5-2A62-D326-0D8EF91E454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0A439AD-8C13-C0A8-FE1C-6AD9DE2D23FD}"/>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8" name="Espace réservé du pied de page 7">
            <a:extLst>
              <a:ext uri="{FF2B5EF4-FFF2-40B4-BE49-F238E27FC236}">
                <a16:creationId xmlns:a16="http://schemas.microsoft.com/office/drawing/2014/main" id="{082B4ECA-8133-59E6-ED96-5C67A61B662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A6E42DF-5F89-41A4-DA92-774DF9928101}"/>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370419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8ED890-3C28-4DE8-52E9-B0CB37E5B29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464D64-82E4-ECF1-3B4E-E7599A3FFC0C}"/>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4" name="Espace réservé du pied de page 3">
            <a:extLst>
              <a:ext uri="{FF2B5EF4-FFF2-40B4-BE49-F238E27FC236}">
                <a16:creationId xmlns:a16="http://schemas.microsoft.com/office/drawing/2014/main" id="{ABFC3581-42CD-CB2B-A18F-BA66BB392C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7843348-BFE5-E044-3DA0-32FD7B220DBE}"/>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212154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24B65B6-0795-C654-7F87-3481C1118E18}"/>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3" name="Espace réservé du pied de page 2">
            <a:extLst>
              <a:ext uri="{FF2B5EF4-FFF2-40B4-BE49-F238E27FC236}">
                <a16:creationId xmlns:a16="http://schemas.microsoft.com/office/drawing/2014/main" id="{C153A0AD-C40E-DC06-4E64-F29005DEDD0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E6EB53D-324D-A9A3-C4EE-F42312D7D135}"/>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33800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8EF664-1E9B-8BC6-A606-E970C50469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7B41777-C9A5-9E1D-FF1F-4EB14A67A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DD5F1E-B797-E486-0513-BE266704A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E6819-0B3E-BF56-F96B-8800A54D9B4A}"/>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6" name="Espace réservé du pied de page 5">
            <a:extLst>
              <a:ext uri="{FF2B5EF4-FFF2-40B4-BE49-F238E27FC236}">
                <a16:creationId xmlns:a16="http://schemas.microsoft.com/office/drawing/2014/main" id="{62CA0070-0E3B-18F6-E397-6C3BF60A5C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08E4EAD-EE32-A65B-29CE-D4BABE4A6133}"/>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315506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81497E-C54B-520E-73E4-9FEBE18E84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95B0B76-E012-D338-7A1E-A7B7DC2200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C65D406-DC72-9A12-7620-6A81FC904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81D67EB-02AA-4CDC-7F14-735A1A928F9B}"/>
              </a:ext>
            </a:extLst>
          </p:cNvPr>
          <p:cNvSpPr>
            <a:spLocks noGrp="1"/>
          </p:cNvSpPr>
          <p:nvPr>
            <p:ph type="dt" sz="half" idx="10"/>
          </p:nvPr>
        </p:nvSpPr>
        <p:spPr/>
        <p:txBody>
          <a:bodyPr/>
          <a:lstStyle/>
          <a:p>
            <a:fld id="{B8590A20-8E57-4EFE-8D01-8D9D3E60A98A}" type="datetimeFigureOut">
              <a:rPr lang="fr-FR" smtClean="0"/>
              <a:t>22/10/2025</a:t>
            </a:fld>
            <a:endParaRPr lang="fr-FR"/>
          </a:p>
        </p:txBody>
      </p:sp>
      <p:sp>
        <p:nvSpPr>
          <p:cNvPr id="6" name="Espace réservé du pied de page 5">
            <a:extLst>
              <a:ext uri="{FF2B5EF4-FFF2-40B4-BE49-F238E27FC236}">
                <a16:creationId xmlns:a16="http://schemas.microsoft.com/office/drawing/2014/main" id="{02258AD8-E60D-6CA4-EFE5-236990EB8C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AC2318-536D-85FA-C32C-52B7411DD95F}"/>
              </a:ext>
            </a:extLst>
          </p:cNvPr>
          <p:cNvSpPr>
            <a:spLocks noGrp="1"/>
          </p:cNvSpPr>
          <p:nvPr>
            <p:ph type="sldNum" sz="quarter" idx="12"/>
          </p:nvPr>
        </p:nvSpPr>
        <p:spPr/>
        <p:txBody>
          <a:bodyPr/>
          <a:lstStyle/>
          <a:p>
            <a:fld id="{D0711599-2CF3-4833-993F-49A13629FE39}" type="slidenum">
              <a:rPr lang="fr-FR" smtClean="0"/>
              <a:t>‹N°›</a:t>
            </a:fld>
            <a:endParaRPr lang="fr-FR"/>
          </a:p>
        </p:txBody>
      </p:sp>
    </p:spTree>
    <p:extLst>
      <p:ext uri="{BB962C8B-B14F-4D97-AF65-F5344CB8AC3E}">
        <p14:creationId xmlns:p14="http://schemas.microsoft.com/office/powerpoint/2010/main" val="36287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7B110B-C620-8F3C-E584-4FA09374D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3EBD113-93D2-C4D2-08D6-9B9764B06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181F00-E7B8-1E90-94F0-A205301CE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90A20-8E57-4EFE-8D01-8D9D3E60A98A}" type="datetimeFigureOut">
              <a:rPr lang="fr-FR" smtClean="0"/>
              <a:t>22/10/2025</a:t>
            </a:fld>
            <a:endParaRPr lang="fr-FR"/>
          </a:p>
        </p:txBody>
      </p:sp>
      <p:sp>
        <p:nvSpPr>
          <p:cNvPr id="5" name="Espace réservé du pied de page 4">
            <a:extLst>
              <a:ext uri="{FF2B5EF4-FFF2-40B4-BE49-F238E27FC236}">
                <a16:creationId xmlns:a16="http://schemas.microsoft.com/office/drawing/2014/main" id="{54B68B74-68AC-71A6-8FC2-9D964196D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DF368BA-2197-2CCD-85E5-27C67E631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11599-2CF3-4833-993F-49A13629FE39}" type="slidenum">
              <a:rPr lang="fr-FR" smtClean="0"/>
              <a:t>‹N°›</a:t>
            </a:fld>
            <a:endParaRPr lang="fr-FR"/>
          </a:p>
        </p:txBody>
      </p:sp>
    </p:spTree>
    <p:extLst>
      <p:ext uri="{BB962C8B-B14F-4D97-AF65-F5344CB8AC3E}">
        <p14:creationId xmlns:p14="http://schemas.microsoft.com/office/powerpoint/2010/main" val="19804306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lumni.fr/video/le-10-mai-1940-hitler-attaque-les-pays-bas-la-belgique-et-le-luxembour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lumni.fr/video/l-attaque-de-pearl-harbor-7-decembre-1941-apocalypse-la-seconde-guerre-mondial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fr.wikipedia.org/wiki/Volgograd" TargetMode="External"/><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hyperlink" Target="https://www.lumni.fr/video/contre-offensive-sovietique-a-stalingrad-apocalypse-la-seconde-guerre-mondial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lumni.fr/video/le-plan-d-attaque-du-debarquement-6-juin-194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IcvzpdkhmcQ"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71F6B04-AB7A-3C88-E64A-A7014CBB5F48}"/>
              </a:ext>
            </a:extLst>
          </p:cNvPr>
          <p:cNvSpPr txBox="1"/>
          <p:nvPr/>
        </p:nvSpPr>
        <p:spPr>
          <a:xfrm>
            <a:off x="1531033" y="2746409"/>
            <a:ext cx="9129933" cy="1365182"/>
          </a:xfrm>
          <a:prstGeom prst="rect">
            <a:avLst/>
          </a:prstGeom>
          <a:noFill/>
        </p:spPr>
        <p:txBody>
          <a:bodyPr wrap="square">
            <a:spAutoFit/>
          </a:bodyPr>
          <a:lstStyle/>
          <a:p>
            <a:pPr algn="ctr">
              <a:lnSpc>
                <a:spcPct val="107000"/>
              </a:lnSpc>
              <a:spcAft>
                <a:spcPts val="800"/>
              </a:spcAft>
              <a:buNone/>
            </a:pPr>
            <a:r>
              <a:rPr lang="fr-FR" sz="4000" b="1" dirty="0">
                <a:solidFill>
                  <a:srgbClr val="FF0000"/>
                </a:solidFill>
                <a:effectLst/>
                <a:latin typeface="Times New Roman" panose="02020603050405020304" pitchFamily="18" charset="0"/>
                <a:ea typeface="Calibri" panose="020F0502020204030204" pitchFamily="34" charset="0"/>
              </a:rPr>
              <a:t>Chapitre III : La Seconde Guerre mondiale, une guerre totale (1939-945)</a:t>
            </a:r>
            <a:endParaRPr lang="fr-FR" sz="4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62794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2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9501790-7B4E-4A68-97E4-81559553E725}"/>
              </a:ext>
            </a:extLst>
          </p:cNvPr>
          <p:cNvSpPr>
            <a:spLocks noGrp="1"/>
          </p:cNvSpPr>
          <p:nvPr>
            <p:ph idx="1"/>
          </p:nvPr>
        </p:nvSpPr>
        <p:spPr>
          <a:xfrm>
            <a:off x="187569" y="773723"/>
            <a:ext cx="11816861" cy="5923745"/>
          </a:xfrm>
        </p:spPr>
        <p:txBody>
          <a:bodyPr>
            <a:normAutofit/>
          </a:bodyPr>
          <a:lstStyle/>
          <a:p>
            <a:pPr marL="0" indent="0">
              <a:lnSpc>
                <a:spcPct val="110000"/>
              </a:lnSpc>
              <a:buNone/>
            </a:pPr>
            <a:r>
              <a:rPr lang="fr-FR" sz="4400" dirty="0"/>
              <a:t>« Avec ses 85 millions d’âmes, le peuple allemand représente un noyau racial fermé sur soi si l’on considère le peuplement de l’Europe et la non disponibilité d’espace à exploiter (…) L’avenir de l’Allemagne est donc exclusivement conditionné par la solution du problème de l’espace ». </a:t>
            </a:r>
          </a:p>
          <a:p>
            <a:pPr marL="0" indent="0" algn="r">
              <a:lnSpc>
                <a:spcPct val="110000"/>
              </a:lnSpc>
              <a:buNone/>
            </a:pPr>
            <a:r>
              <a:rPr lang="fr-FR" sz="2200" dirty="0"/>
              <a:t>Protocole </a:t>
            </a:r>
            <a:r>
              <a:rPr lang="fr-FR" sz="2200" dirty="0" err="1"/>
              <a:t>Hossbach</a:t>
            </a:r>
            <a:r>
              <a:rPr lang="fr-FR" sz="2200" dirty="0"/>
              <a:t> (Procès-Verbal d’une réunion tenue à la Chancellerie du Reich), 1937.</a:t>
            </a:r>
          </a:p>
          <a:p>
            <a:endParaRPr lang="fr-FR" dirty="0"/>
          </a:p>
        </p:txBody>
      </p:sp>
    </p:spTree>
    <p:extLst>
      <p:ext uri="{BB962C8B-B14F-4D97-AF65-F5344CB8AC3E}">
        <p14:creationId xmlns:p14="http://schemas.microsoft.com/office/powerpoint/2010/main" val="360785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9EDAC-8206-447B-95BA-2D028F031011}"/>
              </a:ext>
            </a:extLst>
          </p:cNvPr>
          <p:cNvSpPr>
            <a:spLocks noGrp="1"/>
          </p:cNvSpPr>
          <p:nvPr>
            <p:ph type="title"/>
          </p:nvPr>
        </p:nvSpPr>
        <p:spPr>
          <a:xfrm>
            <a:off x="9692640" y="269374"/>
            <a:ext cx="2445292" cy="1325563"/>
          </a:xfrm>
        </p:spPr>
        <p:txBody>
          <a:bodyPr>
            <a:normAutofit fontScale="90000"/>
          </a:bodyPr>
          <a:lstStyle/>
          <a:p>
            <a:r>
              <a:rPr lang="fr-FR" sz="4000" dirty="0"/>
              <a:t>L’expansionnisme allemand</a:t>
            </a:r>
          </a:p>
        </p:txBody>
      </p:sp>
      <p:pic>
        <p:nvPicPr>
          <p:cNvPr id="4" name="Espace réservé du contenu 4">
            <a:extLst>
              <a:ext uri="{FF2B5EF4-FFF2-40B4-BE49-F238E27FC236}">
                <a16:creationId xmlns:a16="http://schemas.microsoft.com/office/drawing/2014/main" id="{90461F84-A690-4E7F-85B4-982906960E2A}"/>
              </a:ext>
            </a:extLst>
          </p:cNvPr>
          <p:cNvPicPr>
            <a:picLocks noChangeAspect="1"/>
          </p:cNvPicPr>
          <p:nvPr/>
        </p:nvPicPr>
        <p:blipFill rotWithShape="1">
          <a:blip r:embed="rId2">
            <a:extLst>
              <a:ext uri="{28A0092B-C50C-407E-A947-70E740481C1C}">
                <a14:useLocalDpi xmlns:a14="http://schemas.microsoft.com/office/drawing/2010/main" val="0"/>
              </a:ext>
            </a:extLst>
          </a:blip>
          <a:srcRect l="35778" t="-1" b="31137"/>
          <a:stretch/>
        </p:blipFill>
        <p:spPr>
          <a:xfrm>
            <a:off x="1294228" y="49846"/>
            <a:ext cx="8398412" cy="6758307"/>
          </a:xfrm>
          <a:prstGeom prst="rect">
            <a:avLst/>
          </a:prstGeom>
          <a:ln>
            <a:noFill/>
          </a:ln>
          <a:effectLst>
            <a:softEdge rad="112500"/>
          </a:effectLst>
        </p:spPr>
      </p:pic>
    </p:spTree>
    <p:extLst>
      <p:ext uri="{BB962C8B-B14F-4D97-AF65-F5344CB8AC3E}">
        <p14:creationId xmlns:p14="http://schemas.microsoft.com/office/powerpoint/2010/main" val="24308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969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F88A-3907-31D6-4DA9-DA5DEC4921EE}"/>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B5D08AF-D000-4F1C-B3E1-A8E40C5002B0}"/>
              </a:ext>
            </a:extLst>
          </p:cNvPr>
          <p:cNvPicPr>
            <a:picLocks noChangeAspect="1"/>
          </p:cNvPicPr>
          <p:nvPr/>
        </p:nvPicPr>
        <p:blipFill rotWithShape="1">
          <a:blip r:embed="rId2">
            <a:extLst>
              <a:ext uri="{28A0092B-C50C-407E-A947-70E740481C1C}">
                <a14:useLocalDpi xmlns:a14="http://schemas.microsoft.com/office/drawing/2010/main" val="0"/>
              </a:ext>
            </a:extLst>
          </a:blip>
          <a:srcRect t="3092" b="11348"/>
          <a:stretch/>
        </p:blipFill>
        <p:spPr>
          <a:xfrm>
            <a:off x="1209821" y="1"/>
            <a:ext cx="6845134" cy="6857999"/>
          </a:xfrm>
          <a:prstGeom prst="rect">
            <a:avLst/>
          </a:prstGeom>
        </p:spPr>
      </p:pic>
    </p:spTree>
    <p:extLst>
      <p:ext uri="{BB962C8B-B14F-4D97-AF65-F5344CB8AC3E}">
        <p14:creationId xmlns:p14="http://schemas.microsoft.com/office/powerpoint/2010/main" val="240839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E506960-EFCE-28F1-3CF1-9F947C0C3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0"/>
            <a:ext cx="554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CF3419E-BD2E-F284-71C6-C6C34AE3D8A7}"/>
              </a:ext>
            </a:extLst>
          </p:cNvPr>
          <p:cNvSpPr txBox="1"/>
          <p:nvPr/>
        </p:nvSpPr>
        <p:spPr>
          <a:xfrm>
            <a:off x="356382" y="267285"/>
            <a:ext cx="2527495" cy="307777"/>
          </a:xfrm>
          <a:prstGeom prst="rect">
            <a:avLst/>
          </a:prstGeom>
          <a:noFill/>
        </p:spPr>
        <p:txBody>
          <a:bodyPr wrap="square" rtlCol="0">
            <a:spAutoFit/>
          </a:bodyPr>
          <a:lstStyle/>
          <a:p>
            <a:r>
              <a:rPr lang="fr-FR" dirty="0"/>
              <a:t>Plan de la ligne Maginot</a:t>
            </a:r>
          </a:p>
        </p:txBody>
      </p:sp>
    </p:spTree>
    <p:extLst>
      <p:ext uri="{BB962C8B-B14F-4D97-AF65-F5344CB8AC3E}">
        <p14:creationId xmlns:p14="http://schemas.microsoft.com/office/powerpoint/2010/main" val="346441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5"/>
          <p:cNvPicPr preferRelativeResize="0"/>
          <p:nvPr/>
        </p:nvPicPr>
        <p:blipFill rotWithShape="1">
          <a:blip r:embed="rId3">
            <a:alphaModFix/>
          </a:blip>
          <a:srcRect/>
          <a:stretch/>
        </p:blipFill>
        <p:spPr>
          <a:xfrm>
            <a:off x="2264819" y="422956"/>
            <a:ext cx="8243747" cy="6062249"/>
          </a:xfrm>
          <a:prstGeom prst="rect">
            <a:avLst/>
          </a:prstGeom>
          <a:noFill/>
          <a:ln>
            <a:noFill/>
          </a:ln>
        </p:spPr>
      </p:pic>
      <p:sp>
        <p:nvSpPr>
          <p:cNvPr id="2" name="ZoneTexte 1">
            <a:extLst>
              <a:ext uri="{FF2B5EF4-FFF2-40B4-BE49-F238E27FC236}">
                <a16:creationId xmlns:a16="http://schemas.microsoft.com/office/drawing/2014/main" id="{4625E7E7-B91F-5C2B-3439-E70641B65F39}"/>
              </a:ext>
            </a:extLst>
          </p:cNvPr>
          <p:cNvSpPr txBox="1"/>
          <p:nvPr/>
        </p:nvSpPr>
        <p:spPr>
          <a:xfrm>
            <a:off x="404260" y="269068"/>
            <a:ext cx="2033337" cy="307777"/>
          </a:xfrm>
          <a:prstGeom prst="rect">
            <a:avLst/>
          </a:prstGeom>
          <a:noFill/>
        </p:spPr>
        <p:txBody>
          <a:bodyPr wrap="square" rtlCol="0">
            <a:spAutoFit/>
          </a:bodyPr>
          <a:lstStyle/>
          <a:p>
            <a:r>
              <a:rPr lang="fr-FR" dirty="0"/>
              <a:t>La ligne Maginot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7"/>
          <p:cNvPicPr preferRelativeResize="0"/>
          <p:nvPr/>
        </p:nvPicPr>
        <p:blipFill>
          <a:blip r:embed="rId3">
            <a:alphaModFix/>
          </a:blip>
          <a:stretch>
            <a:fillRect/>
          </a:stretch>
        </p:blipFill>
        <p:spPr>
          <a:xfrm>
            <a:off x="1080867" y="0"/>
            <a:ext cx="1003026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9"/>
          <p:cNvPicPr preferRelativeResize="0"/>
          <p:nvPr/>
        </p:nvPicPr>
        <p:blipFill rotWithShape="1">
          <a:blip r:embed="rId3">
            <a:alphaModFix/>
          </a:blip>
          <a:srcRect r="9605" b="9804"/>
          <a:stretch/>
        </p:blipFill>
        <p:spPr>
          <a:xfrm>
            <a:off x="585537" y="566320"/>
            <a:ext cx="11020926" cy="6182559"/>
          </a:xfrm>
          <a:prstGeom prst="rect">
            <a:avLst/>
          </a:prstGeom>
          <a:noFill/>
          <a:ln>
            <a:noFill/>
          </a:ln>
        </p:spPr>
      </p:pic>
      <p:sp>
        <p:nvSpPr>
          <p:cNvPr id="3" name="ZoneTexte 2">
            <a:extLst>
              <a:ext uri="{FF2B5EF4-FFF2-40B4-BE49-F238E27FC236}">
                <a16:creationId xmlns:a16="http://schemas.microsoft.com/office/drawing/2014/main" id="{944F28A7-E87D-64C2-C084-AA942878476D}"/>
              </a:ext>
            </a:extLst>
          </p:cNvPr>
          <p:cNvSpPr txBox="1"/>
          <p:nvPr/>
        </p:nvSpPr>
        <p:spPr>
          <a:xfrm>
            <a:off x="0" y="0"/>
            <a:ext cx="7877676" cy="307392"/>
          </a:xfrm>
          <a:prstGeom prst="rect">
            <a:avLst/>
          </a:prstGeom>
          <a:noFill/>
        </p:spPr>
        <p:txBody>
          <a:bodyPr wrap="square">
            <a:spAutoFit/>
          </a:bodyPr>
          <a:lstStyle/>
          <a:p>
            <a:pPr>
              <a:lnSpc>
                <a:spcPct val="107000"/>
              </a:lnSpc>
              <a:spcAft>
                <a:spcPts val="800"/>
              </a:spcAft>
            </a:pPr>
            <a:r>
              <a:rPr lang="fr-FR" sz="1400" dirty="0">
                <a:effectLst/>
                <a:latin typeface="Times New Roman" panose="02020603050405020304" pitchFamily="18" charset="0"/>
                <a:ea typeface="Times New Roman" panose="02020603050405020304" pitchFamily="18" charset="0"/>
                <a:hlinkClick r:id="rId4"/>
              </a:rPr>
              <a:t>https://www.lumni.fr/video/le-10-mai-1940-hitler-attaque-les-pays-bas-la-belgique-et-le-luxembourg</a:t>
            </a:r>
            <a:r>
              <a:rPr lang="fr-FR" sz="1400" dirty="0">
                <a:effectLst/>
                <a:latin typeface="Times New Roman" panose="02020603050405020304" pitchFamily="18"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39E11-1D9D-4162-A786-0F3EE6577ED7}"/>
              </a:ext>
            </a:extLst>
          </p:cNvPr>
          <p:cNvSpPr>
            <a:spLocks noGrp="1"/>
          </p:cNvSpPr>
          <p:nvPr>
            <p:ph type="title"/>
          </p:nvPr>
        </p:nvSpPr>
        <p:spPr/>
        <p:txBody>
          <a:bodyPr/>
          <a:lstStyle/>
          <a:p>
            <a:endParaRPr lang="fr-FR"/>
          </a:p>
        </p:txBody>
      </p:sp>
      <p:pic>
        <p:nvPicPr>
          <p:cNvPr id="4" name="Image 3" descr="Résultat de recherche d'images pour &quot;schéma blietzkrieg&quot;">
            <a:extLst>
              <a:ext uri="{FF2B5EF4-FFF2-40B4-BE49-F238E27FC236}">
                <a16:creationId xmlns:a16="http://schemas.microsoft.com/office/drawing/2014/main" id="{7C6D905E-65AC-4452-AB88-4E737459E978}"/>
              </a:ext>
            </a:extLst>
          </p:cNvPr>
          <p:cNvPicPr/>
          <p:nvPr/>
        </p:nvPicPr>
        <p:blipFill rotWithShape="1">
          <a:blip r:embed="rId2">
            <a:extLst>
              <a:ext uri="{28A0092B-C50C-407E-A947-70E740481C1C}">
                <a14:useLocalDpi xmlns:a14="http://schemas.microsoft.com/office/drawing/2010/main" val="0"/>
              </a:ext>
            </a:extLst>
          </a:blip>
          <a:srcRect b="10763"/>
          <a:stretch/>
        </p:blipFill>
        <p:spPr bwMode="auto">
          <a:xfrm>
            <a:off x="271975" y="351057"/>
            <a:ext cx="11648050" cy="55145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5156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249BBA3-71A4-4267-AD2C-42E64EEB0A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578" y="0"/>
            <a:ext cx="9786551" cy="6858000"/>
          </a:xfrm>
        </p:spPr>
      </p:pic>
      <p:sp>
        <p:nvSpPr>
          <p:cNvPr id="3" name="ZoneTexte 2">
            <a:extLst>
              <a:ext uri="{FF2B5EF4-FFF2-40B4-BE49-F238E27FC236}">
                <a16:creationId xmlns:a16="http://schemas.microsoft.com/office/drawing/2014/main" id="{F229A776-B5F4-33A4-7D90-F980763295C2}"/>
              </a:ext>
            </a:extLst>
          </p:cNvPr>
          <p:cNvSpPr txBox="1"/>
          <p:nvPr/>
        </p:nvSpPr>
        <p:spPr>
          <a:xfrm>
            <a:off x="10002129" y="492369"/>
            <a:ext cx="1758462" cy="1477328"/>
          </a:xfrm>
          <a:prstGeom prst="rect">
            <a:avLst/>
          </a:prstGeom>
          <a:noFill/>
        </p:spPr>
        <p:txBody>
          <a:bodyPr wrap="square" rtlCol="0">
            <a:spAutoFit/>
          </a:bodyPr>
          <a:lstStyle/>
          <a:p>
            <a:r>
              <a:rPr lang="fr-FR" dirty="0"/>
              <a:t>Dresde, Allemagne, après les bombardements de février 1945.</a:t>
            </a:r>
          </a:p>
        </p:txBody>
      </p:sp>
    </p:spTree>
    <p:extLst>
      <p:ext uri="{BB962C8B-B14F-4D97-AF65-F5344CB8AC3E}">
        <p14:creationId xmlns:p14="http://schemas.microsoft.com/office/powerpoint/2010/main" val="3367983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Résultat de recherche d'images pour &quot;attaque de guderian 1940&quot;">
            <a:extLst>
              <a:ext uri="{FF2B5EF4-FFF2-40B4-BE49-F238E27FC236}">
                <a16:creationId xmlns:a16="http://schemas.microsoft.com/office/drawing/2014/main" id="{0805C35B-A45D-4F65-8BD3-423E622EC272}"/>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0"/>
            <a:ext cx="9523829" cy="6830365"/>
          </a:xfrm>
          <a:prstGeom prst="rect">
            <a:avLst/>
          </a:prstGeom>
          <a:noFill/>
          <a:ln>
            <a:noFill/>
          </a:ln>
        </p:spPr>
      </p:pic>
    </p:spTree>
    <p:extLst>
      <p:ext uri="{BB962C8B-B14F-4D97-AF65-F5344CB8AC3E}">
        <p14:creationId xmlns:p14="http://schemas.microsoft.com/office/powerpoint/2010/main" val="307563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83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4" name="Image 3">
            <a:extLst>
              <a:ext uri="{FF2B5EF4-FFF2-40B4-BE49-F238E27FC236}">
                <a16:creationId xmlns:a16="http://schemas.microsoft.com/office/drawing/2014/main" id="{386E0455-F329-2F88-B522-34F8BA608881}"/>
              </a:ext>
            </a:extLst>
          </p:cNvPr>
          <p:cNvPicPr>
            <a:picLocks noChangeAspect="1"/>
          </p:cNvPicPr>
          <p:nvPr/>
        </p:nvPicPr>
        <p:blipFill>
          <a:blip r:embed="rId3"/>
          <a:srcRect l="23810" t="1882" r="29286" b="21617"/>
          <a:stretch>
            <a:fillRect/>
          </a:stretch>
        </p:blipFill>
        <p:spPr>
          <a:xfrm>
            <a:off x="1171743" y="0"/>
            <a:ext cx="7478859" cy="6858000"/>
          </a:xfrm>
          <a:prstGeom prst="rect">
            <a:avLst/>
          </a:prstGeom>
        </p:spPr>
      </p:pic>
      <p:pic>
        <p:nvPicPr>
          <p:cNvPr id="6" name="Image 5">
            <a:extLst>
              <a:ext uri="{FF2B5EF4-FFF2-40B4-BE49-F238E27FC236}">
                <a16:creationId xmlns:a16="http://schemas.microsoft.com/office/drawing/2014/main" id="{B762A6C0-5EED-2C9F-8239-7E4E936D2224}"/>
              </a:ext>
            </a:extLst>
          </p:cNvPr>
          <p:cNvPicPr>
            <a:picLocks noChangeAspect="1"/>
          </p:cNvPicPr>
          <p:nvPr/>
        </p:nvPicPr>
        <p:blipFill>
          <a:blip r:embed="rId3"/>
          <a:srcRect l="23810" t="86156" r="29286"/>
          <a:stretch/>
        </p:blipFill>
        <p:spPr>
          <a:xfrm>
            <a:off x="6473371" y="5908990"/>
            <a:ext cx="5718629" cy="949010"/>
          </a:xfrm>
          <a:prstGeom prst="rect">
            <a:avLst/>
          </a:prstGeom>
        </p:spPr>
      </p:pic>
      <p:sp>
        <p:nvSpPr>
          <p:cNvPr id="5" name="ZoneTexte 4">
            <a:extLst>
              <a:ext uri="{FF2B5EF4-FFF2-40B4-BE49-F238E27FC236}">
                <a16:creationId xmlns:a16="http://schemas.microsoft.com/office/drawing/2014/main" id="{394784E9-CCC9-05C4-D0DA-D34603D74706}"/>
              </a:ext>
            </a:extLst>
          </p:cNvPr>
          <p:cNvSpPr txBox="1"/>
          <p:nvPr/>
        </p:nvSpPr>
        <p:spPr>
          <a:xfrm>
            <a:off x="9675055" y="646171"/>
            <a:ext cx="1888588" cy="2308324"/>
          </a:xfrm>
          <a:prstGeom prst="rect">
            <a:avLst/>
          </a:prstGeom>
          <a:noFill/>
        </p:spPr>
        <p:txBody>
          <a:bodyPr wrap="square">
            <a:spAutoFit/>
          </a:bodyPr>
          <a:lstStyle/>
          <a:p>
            <a:r>
              <a:rPr lang="fr-FR" dirty="0">
                <a:hlinkClick r:id="rId4"/>
              </a:rPr>
              <a:t>https://www.lumni.fr/video/l-attaque-de-pearl-harbor-7-decembre-1941-apocalypse-la-seconde-guerre-mondiale</a:t>
            </a:r>
            <a:r>
              <a:rPr lang="fr-FR"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84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A401A-685A-46EB-9EF5-E30E886EF4D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AB418966-0804-4F7B-9A3E-2CDDEDF8B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249" y="0"/>
            <a:ext cx="10197769" cy="6858000"/>
          </a:xfrm>
        </p:spPr>
      </p:pic>
    </p:spTree>
    <p:extLst>
      <p:ext uri="{BB962C8B-B14F-4D97-AF65-F5344CB8AC3E}">
        <p14:creationId xmlns:p14="http://schemas.microsoft.com/office/powerpoint/2010/main" val="151771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055B0762-1A55-9AD7-6747-DF910F018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397" y="0"/>
            <a:ext cx="10223205" cy="6858000"/>
          </a:xfrm>
          <a:prstGeom prst="rect">
            <a:avLst/>
          </a:prstGeom>
        </p:spPr>
      </p:pic>
    </p:spTree>
    <p:extLst>
      <p:ext uri="{BB962C8B-B14F-4D97-AF65-F5344CB8AC3E}">
        <p14:creationId xmlns:p14="http://schemas.microsoft.com/office/powerpoint/2010/main" val="4044998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BAE947-6DF3-BFD6-C72A-053BFF0F39CF}"/>
              </a:ext>
            </a:extLst>
          </p:cNvPr>
          <p:cNvPicPr>
            <a:picLocks noChangeAspect="1"/>
          </p:cNvPicPr>
          <p:nvPr/>
        </p:nvPicPr>
        <p:blipFill>
          <a:blip r:embed="rId2"/>
          <a:srcRect t="19150" r="3969"/>
          <a:stretch>
            <a:fillRect/>
          </a:stretch>
        </p:blipFill>
        <p:spPr>
          <a:xfrm>
            <a:off x="0" y="0"/>
            <a:ext cx="12266373" cy="6858000"/>
          </a:xfrm>
          <a:prstGeom prst="rect">
            <a:avLst/>
          </a:prstGeom>
        </p:spPr>
      </p:pic>
      <p:sp>
        <p:nvSpPr>
          <p:cNvPr id="4" name="ZoneTexte 3">
            <a:extLst>
              <a:ext uri="{FF2B5EF4-FFF2-40B4-BE49-F238E27FC236}">
                <a16:creationId xmlns:a16="http://schemas.microsoft.com/office/drawing/2014/main" id="{10C3DFEF-8E06-6017-F71D-AC830DCA40C7}"/>
              </a:ext>
            </a:extLst>
          </p:cNvPr>
          <p:cNvSpPr txBox="1"/>
          <p:nvPr/>
        </p:nvSpPr>
        <p:spPr>
          <a:xfrm>
            <a:off x="159435" y="41581"/>
            <a:ext cx="7437120" cy="646331"/>
          </a:xfrm>
          <a:prstGeom prst="rect">
            <a:avLst/>
          </a:prstGeom>
          <a:noFill/>
        </p:spPr>
        <p:txBody>
          <a:bodyPr wrap="square">
            <a:spAutoFit/>
          </a:bodyPr>
          <a:lstStyle/>
          <a:p>
            <a:r>
              <a:rPr lang="fr-FR" dirty="0"/>
              <a:t>Le centre-ville de </a:t>
            </a:r>
            <a:r>
              <a:rPr lang="fr-FR" u="none" strike="noStrike" dirty="0">
                <a:effectLst/>
                <a:hlinkClick r:id="rId3" tooltip="Volgograd">
                  <a:extLst>
                    <a:ext uri="{A12FA001-AC4F-418D-AE19-62706E023703}">
                      <ahyp:hlinkClr xmlns:ahyp="http://schemas.microsoft.com/office/drawing/2018/hyperlinkcolor" val="tx"/>
                    </a:ext>
                  </a:extLst>
                </a:hlinkClick>
              </a:rPr>
              <a:t>Stalingrad</a:t>
            </a:r>
            <a:r>
              <a:rPr lang="fr-FR" dirty="0"/>
              <a:t> après sa libération, photo prise le 2 février 1943.</a:t>
            </a:r>
            <a:br>
              <a:rPr lang="fr-FR" dirty="0"/>
            </a:br>
            <a:endParaRPr lang="fr-FR" dirty="0"/>
          </a:p>
        </p:txBody>
      </p:sp>
      <p:sp>
        <p:nvSpPr>
          <p:cNvPr id="2" name="ZoneTexte 1">
            <a:extLst>
              <a:ext uri="{FF2B5EF4-FFF2-40B4-BE49-F238E27FC236}">
                <a16:creationId xmlns:a16="http://schemas.microsoft.com/office/drawing/2014/main" id="{45C17491-F01A-5C51-A4B5-EBC5BEBFF887}"/>
              </a:ext>
            </a:extLst>
          </p:cNvPr>
          <p:cNvSpPr txBox="1"/>
          <p:nvPr/>
        </p:nvSpPr>
        <p:spPr>
          <a:xfrm>
            <a:off x="9917723" y="41581"/>
            <a:ext cx="2274277" cy="2031325"/>
          </a:xfrm>
          <a:prstGeom prst="rect">
            <a:avLst/>
          </a:prstGeom>
          <a:noFill/>
        </p:spPr>
        <p:txBody>
          <a:bodyPr wrap="square">
            <a:spAutoFit/>
          </a:bodyPr>
          <a:lstStyle/>
          <a:p>
            <a:r>
              <a:rPr lang="fr-FR" dirty="0">
                <a:hlinkClick r:id="rId4"/>
              </a:rPr>
              <a:t>https://www.lumni.fr/video/contre-offensive-sovietique-a-stalingrad-apocalypse-la-seconde-guerre-mondiale</a:t>
            </a:r>
            <a:r>
              <a:rPr lang="fr-FR" dirty="0"/>
              <a:t> </a:t>
            </a:r>
          </a:p>
        </p:txBody>
      </p:sp>
    </p:spTree>
    <p:extLst>
      <p:ext uri="{BB962C8B-B14F-4D97-AF65-F5344CB8AC3E}">
        <p14:creationId xmlns:p14="http://schemas.microsoft.com/office/powerpoint/2010/main" val="1028185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p:nvPr/>
        </p:nvSpPr>
        <p:spPr>
          <a:xfrm>
            <a:off x="348839" y="112542"/>
            <a:ext cx="96456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https://www.lumni.fr/video/le-plan-d-attaque-du-debarquement-6-juin-1944</a:t>
            </a:r>
            <a:r>
              <a:rPr lang="fr-FR" sz="1800" u="sng" dirty="0">
                <a:solidFill>
                  <a:schemeClr val="dk1"/>
                </a:solidFill>
                <a:latin typeface="Calibri"/>
                <a:ea typeface="Calibri"/>
                <a:cs typeface="Calibri"/>
                <a:sym typeface="Calibri"/>
              </a:rPr>
              <a:t>  </a:t>
            </a:r>
            <a:endParaRPr dirty="0"/>
          </a:p>
        </p:txBody>
      </p:sp>
      <p:pic>
        <p:nvPicPr>
          <p:cNvPr id="3" name="Image 2">
            <a:extLst>
              <a:ext uri="{FF2B5EF4-FFF2-40B4-BE49-F238E27FC236}">
                <a16:creationId xmlns:a16="http://schemas.microsoft.com/office/drawing/2014/main" id="{78A150FD-ABF6-7F82-1DFF-3FFC047C9D57}"/>
              </a:ext>
            </a:extLst>
          </p:cNvPr>
          <p:cNvPicPr>
            <a:picLocks noChangeAspect="1"/>
          </p:cNvPicPr>
          <p:nvPr/>
        </p:nvPicPr>
        <p:blipFill>
          <a:blip r:embed="rId4"/>
          <a:srcRect l="25595" t="31949" r="30833" b="19985"/>
          <a:stretch/>
        </p:blipFill>
        <p:spPr>
          <a:xfrm>
            <a:off x="965136" y="638629"/>
            <a:ext cx="10261728" cy="636451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60DAE59-9E43-4062-9EB3-766D4B910D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932" y="0"/>
            <a:ext cx="10720136" cy="6858000"/>
          </a:xfrm>
        </p:spPr>
      </p:pic>
      <p:sp>
        <p:nvSpPr>
          <p:cNvPr id="2" name="ZoneTexte 1">
            <a:extLst>
              <a:ext uri="{FF2B5EF4-FFF2-40B4-BE49-F238E27FC236}">
                <a16:creationId xmlns:a16="http://schemas.microsoft.com/office/drawing/2014/main" id="{01F62F95-7154-6058-C3AE-F5D1E9E35430}"/>
              </a:ext>
            </a:extLst>
          </p:cNvPr>
          <p:cNvSpPr txBox="1"/>
          <p:nvPr/>
        </p:nvSpPr>
        <p:spPr>
          <a:xfrm>
            <a:off x="1097280" y="337625"/>
            <a:ext cx="4276578" cy="369332"/>
          </a:xfrm>
          <a:prstGeom prst="rect">
            <a:avLst/>
          </a:prstGeom>
          <a:noFill/>
        </p:spPr>
        <p:txBody>
          <a:bodyPr wrap="square" rtlCol="0">
            <a:spAutoFit/>
          </a:bodyPr>
          <a:lstStyle/>
          <a:p>
            <a:r>
              <a:rPr lang="fr-FR" dirty="0">
                <a:highlight>
                  <a:srgbClr val="C0C0C0"/>
                </a:highlight>
              </a:rPr>
              <a:t>Débarquement de Normandie, 6 juin 1944</a:t>
            </a:r>
          </a:p>
        </p:txBody>
      </p:sp>
    </p:spTree>
    <p:extLst>
      <p:ext uri="{BB962C8B-B14F-4D97-AF65-F5344CB8AC3E}">
        <p14:creationId xmlns:p14="http://schemas.microsoft.com/office/powerpoint/2010/main" val="1047592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90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E901E3-177E-43C3-9FEF-A2E5F9EB99B9}"/>
              </a:ext>
            </a:extLst>
          </p:cNvPr>
          <p:cNvSpPr>
            <a:spLocks noGrp="1"/>
          </p:cNvSpPr>
          <p:nvPr>
            <p:ph type="ctrTitle"/>
          </p:nvPr>
        </p:nvSpPr>
        <p:spPr>
          <a:xfrm>
            <a:off x="1852246" y="2229020"/>
            <a:ext cx="9144000" cy="1026942"/>
          </a:xfrm>
        </p:spPr>
        <p:txBody>
          <a:bodyPr>
            <a:normAutofit fontScale="90000"/>
          </a:bodyPr>
          <a:lstStyle/>
          <a:p>
            <a:r>
              <a:rPr lang="fr-FR" dirty="0">
                <a:solidFill>
                  <a:schemeClr val="bg1"/>
                </a:solidFill>
              </a:rPr>
              <a:t>La seconde guerre mondiale: une guerre totale</a:t>
            </a:r>
          </a:p>
        </p:txBody>
      </p:sp>
      <p:pic>
        <p:nvPicPr>
          <p:cNvPr id="4" name="Image 3">
            <a:extLst>
              <a:ext uri="{FF2B5EF4-FFF2-40B4-BE49-F238E27FC236}">
                <a16:creationId xmlns:a16="http://schemas.microsoft.com/office/drawing/2014/main" id="{1B48486C-9FB7-F0E3-00E9-2C5AF9D00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336" y="0"/>
            <a:ext cx="5553035" cy="6858000"/>
          </a:xfrm>
          <a:prstGeom prst="rect">
            <a:avLst/>
          </a:prstGeom>
        </p:spPr>
      </p:pic>
      <p:sp>
        <p:nvSpPr>
          <p:cNvPr id="6" name="ZoneTexte 5">
            <a:extLst>
              <a:ext uri="{FF2B5EF4-FFF2-40B4-BE49-F238E27FC236}">
                <a16:creationId xmlns:a16="http://schemas.microsoft.com/office/drawing/2014/main" id="{FA260898-1CEB-9444-8E87-CD172F297B46}"/>
              </a:ext>
            </a:extLst>
          </p:cNvPr>
          <p:cNvSpPr txBox="1"/>
          <p:nvPr/>
        </p:nvSpPr>
        <p:spPr>
          <a:xfrm>
            <a:off x="8342143" y="393896"/>
            <a:ext cx="3179298" cy="369332"/>
          </a:xfrm>
          <a:prstGeom prst="rect">
            <a:avLst/>
          </a:prstGeom>
          <a:noFill/>
        </p:spPr>
        <p:txBody>
          <a:bodyPr wrap="square" rtlCol="0">
            <a:spAutoFit/>
          </a:bodyPr>
          <a:lstStyle/>
          <a:p>
            <a:r>
              <a:rPr lang="fr-FR" dirty="0"/>
              <a:t>Prisonniers juifs à Buchenwald.</a:t>
            </a:r>
          </a:p>
        </p:txBody>
      </p:sp>
    </p:spTree>
    <p:extLst>
      <p:ext uri="{BB962C8B-B14F-4D97-AF65-F5344CB8AC3E}">
        <p14:creationId xmlns:p14="http://schemas.microsoft.com/office/powerpoint/2010/main" val="3126470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4">
            <a:extLst>
              <a:ext uri="{FF2B5EF4-FFF2-40B4-BE49-F238E27FC236}">
                <a16:creationId xmlns:a16="http://schemas.microsoft.com/office/drawing/2014/main" id="{CB37207F-06AE-7CF8-28BD-4DFB3564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513" y="0"/>
            <a:ext cx="7014961" cy="6858000"/>
          </a:xfrm>
          <a:prstGeom prst="rect">
            <a:avLst/>
          </a:prstGeom>
        </p:spPr>
      </p:pic>
      <p:sp>
        <p:nvSpPr>
          <p:cNvPr id="3" name="ZoneTexte 2">
            <a:extLst>
              <a:ext uri="{FF2B5EF4-FFF2-40B4-BE49-F238E27FC236}">
                <a16:creationId xmlns:a16="http://schemas.microsoft.com/office/drawing/2014/main" id="{40577BD5-AF42-0C58-52E3-95C3956DA1FA}"/>
              </a:ext>
            </a:extLst>
          </p:cNvPr>
          <p:cNvSpPr txBox="1"/>
          <p:nvPr/>
        </p:nvSpPr>
        <p:spPr>
          <a:xfrm>
            <a:off x="8754922" y="352083"/>
            <a:ext cx="3146346" cy="369332"/>
          </a:xfrm>
          <a:prstGeom prst="rect">
            <a:avLst/>
          </a:prstGeom>
          <a:noFill/>
        </p:spPr>
        <p:txBody>
          <a:bodyPr wrap="square" rtlCol="0">
            <a:spAutoFit/>
          </a:bodyPr>
          <a:lstStyle/>
          <a:p>
            <a:r>
              <a:rPr lang="fr-FR" dirty="0"/>
              <a:t>La reconquête dans le Pacifique </a:t>
            </a:r>
          </a:p>
        </p:txBody>
      </p:sp>
    </p:spTree>
    <p:extLst>
      <p:ext uri="{BB962C8B-B14F-4D97-AF65-F5344CB8AC3E}">
        <p14:creationId xmlns:p14="http://schemas.microsoft.com/office/powerpoint/2010/main" val="193591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BFD7-F188-3DCC-3CEF-7FE1103F23FC}"/>
              </a:ext>
            </a:extLst>
          </p:cNvPr>
          <p:cNvPicPr>
            <a:picLocks noChangeAspect="1"/>
          </p:cNvPicPr>
          <p:nvPr/>
        </p:nvPicPr>
        <p:blipFill>
          <a:blip r:embed="rId2"/>
          <a:srcRect l="25500" t="4491" r="30308" b="4593"/>
          <a:stretch/>
        </p:blipFill>
        <p:spPr>
          <a:xfrm>
            <a:off x="0" y="0"/>
            <a:ext cx="5929151" cy="6858000"/>
          </a:xfrm>
          <a:prstGeom prst="rect">
            <a:avLst/>
          </a:prstGeom>
        </p:spPr>
      </p:pic>
      <p:pic>
        <p:nvPicPr>
          <p:cNvPr id="7" name="Image 6">
            <a:extLst>
              <a:ext uri="{FF2B5EF4-FFF2-40B4-BE49-F238E27FC236}">
                <a16:creationId xmlns:a16="http://schemas.microsoft.com/office/drawing/2014/main" id="{889BC0F4-0DE4-DA16-83FC-AE112A95EDBA}"/>
              </a:ext>
            </a:extLst>
          </p:cNvPr>
          <p:cNvPicPr>
            <a:picLocks noChangeAspect="1"/>
          </p:cNvPicPr>
          <p:nvPr/>
        </p:nvPicPr>
        <p:blipFill>
          <a:blip r:embed="rId3"/>
          <a:stretch>
            <a:fillRect/>
          </a:stretch>
        </p:blipFill>
        <p:spPr>
          <a:xfrm>
            <a:off x="6508653" y="181732"/>
            <a:ext cx="5369050" cy="6416016"/>
          </a:xfrm>
          <a:prstGeom prst="rect">
            <a:avLst/>
          </a:prstGeom>
        </p:spPr>
      </p:pic>
      <p:sp>
        <p:nvSpPr>
          <p:cNvPr id="8" name="ZoneTexte 7">
            <a:extLst>
              <a:ext uri="{FF2B5EF4-FFF2-40B4-BE49-F238E27FC236}">
                <a16:creationId xmlns:a16="http://schemas.microsoft.com/office/drawing/2014/main" id="{DA88F27D-9B4C-7A77-AC3D-951ECC28C28D}"/>
              </a:ext>
            </a:extLst>
          </p:cNvPr>
          <p:cNvSpPr txBox="1"/>
          <p:nvPr/>
        </p:nvSpPr>
        <p:spPr>
          <a:xfrm>
            <a:off x="6893170" y="6114158"/>
            <a:ext cx="4853353" cy="369332"/>
          </a:xfrm>
          <a:prstGeom prst="rect">
            <a:avLst/>
          </a:prstGeom>
          <a:noFill/>
        </p:spPr>
        <p:txBody>
          <a:bodyPr wrap="square" rtlCol="0">
            <a:spAutoFit/>
          </a:bodyPr>
          <a:lstStyle/>
          <a:p>
            <a:r>
              <a:rPr lang="fr-FR" dirty="0">
                <a:highlight>
                  <a:srgbClr val="C0C0C0"/>
                </a:highlight>
              </a:rPr>
              <a:t>Nuage de Nagasaki  le 9août 1945 (18km de haut)</a:t>
            </a:r>
          </a:p>
        </p:txBody>
      </p:sp>
    </p:spTree>
    <p:extLst>
      <p:ext uri="{BB962C8B-B14F-4D97-AF65-F5344CB8AC3E}">
        <p14:creationId xmlns:p14="http://schemas.microsoft.com/office/powerpoint/2010/main" val="846052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22B81F-ACB4-BFE2-3178-E65D4FB7BA73}"/>
              </a:ext>
            </a:extLst>
          </p:cNvPr>
          <p:cNvPicPr>
            <a:picLocks noChangeAspect="1"/>
          </p:cNvPicPr>
          <p:nvPr/>
        </p:nvPicPr>
        <p:blipFill>
          <a:blip r:embed="rId2"/>
          <a:srcRect t="1" b="20447"/>
          <a:stretch>
            <a:fillRect/>
          </a:stretch>
        </p:blipFill>
        <p:spPr>
          <a:xfrm>
            <a:off x="-61681" y="0"/>
            <a:ext cx="12315361" cy="6858000"/>
          </a:xfrm>
          <a:prstGeom prst="rect">
            <a:avLst/>
          </a:prstGeom>
        </p:spPr>
      </p:pic>
      <p:sp>
        <p:nvSpPr>
          <p:cNvPr id="4" name="ZoneTexte 3">
            <a:extLst>
              <a:ext uri="{FF2B5EF4-FFF2-40B4-BE49-F238E27FC236}">
                <a16:creationId xmlns:a16="http://schemas.microsoft.com/office/drawing/2014/main" id="{78E11ECD-1713-8D04-F398-00A7D739428F}"/>
              </a:ext>
            </a:extLst>
          </p:cNvPr>
          <p:cNvSpPr txBox="1"/>
          <p:nvPr/>
        </p:nvSpPr>
        <p:spPr>
          <a:xfrm>
            <a:off x="8356211" y="208979"/>
            <a:ext cx="2907322" cy="646331"/>
          </a:xfrm>
          <a:prstGeom prst="rect">
            <a:avLst/>
          </a:prstGeom>
          <a:noFill/>
        </p:spPr>
        <p:txBody>
          <a:bodyPr wrap="square" rtlCol="0">
            <a:spAutoFit/>
          </a:bodyPr>
          <a:lstStyle/>
          <a:p>
            <a:r>
              <a:rPr lang="fr-FR" dirty="0">
                <a:highlight>
                  <a:srgbClr val="C0C0C0"/>
                </a:highlight>
              </a:rPr>
              <a:t>Hiroshima (après le largage de la bombe le 6 août 1945)</a:t>
            </a:r>
          </a:p>
        </p:txBody>
      </p:sp>
    </p:spTree>
    <p:extLst>
      <p:ext uri="{BB962C8B-B14F-4D97-AF65-F5344CB8AC3E}">
        <p14:creationId xmlns:p14="http://schemas.microsoft.com/office/powerpoint/2010/main" val="413962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0A5F8F-D622-4100-B05A-8D3175CA7C6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57" y="0"/>
            <a:ext cx="4403188" cy="6858000"/>
          </a:xfrm>
          <a:prstGeom prst="rect">
            <a:avLst/>
          </a:prstGeom>
          <a:noFill/>
          <a:ln>
            <a:noFill/>
          </a:ln>
        </p:spPr>
      </p:pic>
      <p:pic>
        <p:nvPicPr>
          <p:cNvPr id="5" name="Image 4">
            <a:extLst>
              <a:ext uri="{FF2B5EF4-FFF2-40B4-BE49-F238E27FC236}">
                <a16:creationId xmlns:a16="http://schemas.microsoft.com/office/drawing/2014/main" id="{86EB3CCE-86D7-4BBC-9371-AE3353C6FBC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46054" y="0"/>
            <a:ext cx="5397305" cy="6858001"/>
          </a:xfrm>
          <a:prstGeom prst="rect">
            <a:avLst/>
          </a:prstGeom>
          <a:noFill/>
          <a:ln>
            <a:noFill/>
          </a:ln>
        </p:spPr>
      </p:pic>
    </p:spTree>
    <p:extLst>
      <p:ext uri="{BB962C8B-B14F-4D97-AF65-F5344CB8AC3E}">
        <p14:creationId xmlns:p14="http://schemas.microsoft.com/office/powerpoint/2010/main" val="2517494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A14B5-FD87-72B8-0078-5BC1C88365C3}"/>
            </a:ext>
          </a:extLst>
        </p:cNvPr>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238F657-A632-114C-9D81-6406089740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363" y="-537"/>
            <a:ext cx="8848578" cy="6858537"/>
          </a:xfrm>
        </p:spPr>
      </p:pic>
    </p:spTree>
    <p:extLst>
      <p:ext uri="{BB962C8B-B14F-4D97-AF65-F5344CB8AC3E}">
        <p14:creationId xmlns:p14="http://schemas.microsoft.com/office/powerpoint/2010/main" val="3275130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855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FCBAD-7B22-4966-B0C4-AF4D2803ECF1}"/>
              </a:ext>
            </a:extLst>
          </p:cNvPr>
          <p:cNvSpPr>
            <a:spLocks noGrp="1"/>
          </p:cNvSpPr>
          <p:nvPr>
            <p:ph type="title"/>
          </p:nvPr>
        </p:nvSpPr>
        <p:spPr/>
        <p:txBody>
          <a:bodyPr/>
          <a:lstStyle/>
          <a:p>
            <a:endParaRPr lang="fr-FR"/>
          </a:p>
        </p:txBody>
      </p:sp>
      <p:pic>
        <p:nvPicPr>
          <p:cNvPr id="9" name="Espace réservé du contenu 8">
            <a:extLst>
              <a:ext uri="{FF2B5EF4-FFF2-40B4-BE49-F238E27FC236}">
                <a16:creationId xmlns:a16="http://schemas.microsoft.com/office/drawing/2014/main" id="{31F5254E-02AA-4BB8-AFCB-AA549F28E644}"/>
              </a:ext>
            </a:extLst>
          </p:cNvPr>
          <p:cNvPicPr>
            <a:picLocks noGrp="1" noChangeAspect="1"/>
          </p:cNvPicPr>
          <p:nvPr>
            <p:ph idx="1"/>
          </p:nvPr>
        </p:nvPicPr>
        <p:blipFill>
          <a:blip r:embed="rId2"/>
          <a:stretch>
            <a:fillRect/>
          </a:stretch>
        </p:blipFill>
        <p:spPr>
          <a:xfrm>
            <a:off x="684989" y="0"/>
            <a:ext cx="10822021" cy="6858000"/>
          </a:xfrm>
          <a:prstGeom prst="rect">
            <a:avLst/>
          </a:prstGeom>
          <a:ln>
            <a:noFill/>
          </a:ln>
          <a:effectLst>
            <a:softEdge rad="112500"/>
          </a:effectLst>
        </p:spPr>
      </p:pic>
    </p:spTree>
    <p:extLst>
      <p:ext uri="{BB962C8B-B14F-4D97-AF65-F5344CB8AC3E}">
        <p14:creationId xmlns:p14="http://schemas.microsoft.com/office/powerpoint/2010/main" val="1473455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5249F-A983-4618-86B5-160C624D84F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7AB4E84C-431E-4E16-BEB6-FC2F681FDC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914" y="0"/>
            <a:ext cx="11232172" cy="6858000"/>
          </a:xfrm>
          <a:prstGeom prst="rect">
            <a:avLst/>
          </a:prstGeom>
          <a:ln>
            <a:noFill/>
          </a:ln>
          <a:effectLst>
            <a:softEdge rad="112500"/>
          </a:effectLst>
        </p:spPr>
      </p:pic>
    </p:spTree>
    <p:extLst>
      <p:ext uri="{BB962C8B-B14F-4D97-AF65-F5344CB8AC3E}">
        <p14:creationId xmlns:p14="http://schemas.microsoft.com/office/powerpoint/2010/main" val="4110184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7C37275-3AD2-4FC5-A860-A60D8BC32E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30" r="6580"/>
          <a:stretch>
            <a:fillRect/>
          </a:stretch>
        </p:blipFill>
        <p:spPr>
          <a:xfrm>
            <a:off x="55880" y="515867"/>
            <a:ext cx="6752492" cy="5826265"/>
          </a:xfrm>
        </p:spPr>
      </p:pic>
      <p:sp>
        <p:nvSpPr>
          <p:cNvPr id="6" name="ZoneTexte 5">
            <a:extLst>
              <a:ext uri="{FF2B5EF4-FFF2-40B4-BE49-F238E27FC236}">
                <a16:creationId xmlns:a16="http://schemas.microsoft.com/office/drawing/2014/main" id="{9F7A6F8C-E3A3-4616-A66B-6D1814DBD587}"/>
              </a:ext>
            </a:extLst>
          </p:cNvPr>
          <p:cNvSpPr txBox="1"/>
          <p:nvPr/>
        </p:nvSpPr>
        <p:spPr>
          <a:xfrm>
            <a:off x="336843" y="21101"/>
            <a:ext cx="6190566" cy="369332"/>
          </a:xfrm>
          <a:prstGeom prst="rect">
            <a:avLst/>
          </a:prstGeom>
          <a:noFill/>
        </p:spPr>
        <p:txBody>
          <a:bodyPr wrap="square" rtlCol="0">
            <a:spAutoFit/>
          </a:bodyPr>
          <a:lstStyle/>
          <a:p>
            <a:r>
              <a:rPr lang="fr-FR" dirty="0"/>
              <a:t>Blitz à Manchester, les pompiers éteignent un bâtiment en feu.</a:t>
            </a:r>
          </a:p>
        </p:txBody>
      </p:sp>
      <p:pic>
        <p:nvPicPr>
          <p:cNvPr id="8" name="Image 7">
            <a:extLst>
              <a:ext uri="{FF2B5EF4-FFF2-40B4-BE49-F238E27FC236}">
                <a16:creationId xmlns:a16="http://schemas.microsoft.com/office/drawing/2014/main" id="{5F96D1A8-5AE5-4E79-BA32-56562A86B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252" y="667432"/>
            <a:ext cx="4736905" cy="5927053"/>
          </a:xfrm>
          <a:prstGeom prst="rect">
            <a:avLst/>
          </a:prstGeom>
          <a:ln>
            <a:noFill/>
          </a:ln>
          <a:effectLst>
            <a:outerShdw blurRad="190500" algn="tl" rotWithShape="0">
              <a:srgbClr val="000000">
                <a:alpha val="70000"/>
              </a:srgbClr>
            </a:outerShdw>
          </a:effectLst>
        </p:spPr>
      </p:pic>
      <p:sp>
        <p:nvSpPr>
          <p:cNvPr id="9" name="ZoneTexte 8">
            <a:extLst>
              <a:ext uri="{FF2B5EF4-FFF2-40B4-BE49-F238E27FC236}">
                <a16:creationId xmlns:a16="http://schemas.microsoft.com/office/drawing/2014/main" id="{9787EAED-BA92-43BD-A9E9-24098608BEFF}"/>
              </a:ext>
            </a:extLst>
          </p:cNvPr>
          <p:cNvSpPr txBox="1"/>
          <p:nvPr/>
        </p:nvSpPr>
        <p:spPr>
          <a:xfrm>
            <a:off x="7118252" y="0"/>
            <a:ext cx="4902590" cy="369332"/>
          </a:xfrm>
          <a:prstGeom prst="rect">
            <a:avLst/>
          </a:prstGeom>
          <a:noFill/>
        </p:spPr>
        <p:txBody>
          <a:bodyPr wrap="square" rtlCol="0">
            <a:spAutoFit/>
          </a:bodyPr>
          <a:lstStyle/>
          <a:p>
            <a:r>
              <a:rPr lang="fr-FR" dirty="0"/>
              <a:t>La population de Londres réfugiée dans le métro</a:t>
            </a:r>
          </a:p>
        </p:txBody>
      </p:sp>
    </p:spTree>
    <p:extLst>
      <p:ext uri="{BB962C8B-B14F-4D97-AF65-F5344CB8AC3E}">
        <p14:creationId xmlns:p14="http://schemas.microsoft.com/office/powerpoint/2010/main" val="94842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F7AC5148-0A64-6E65-2787-75CD57F3B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49" y="0"/>
            <a:ext cx="10197769" cy="6858000"/>
          </a:xfrm>
          <a:prstGeom prst="rect">
            <a:avLst/>
          </a:prstGeom>
        </p:spPr>
      </p:pic>
    </p:spTree>
    <p:extLst>
      <p:ext uri="{BB962C8B-B14F-4D97-AF65-F5344CB8AC3E}">
        <p14:creationId xmlns:p14="http://schemas.microsoft.com/office/powerpoint/2010/main" val="467253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AEDEA0B3-1116-4089-9AD4-0A9D7B9CC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449" y="0"/>
            <a:ext cx="9786551" cy="6858000"/>
          </a:xfrm>
          <a:prstGeom prst="rect">
            <a:avLst/>
          </a:prstGeom>
        </p:spPr>
      </p:pic>
      <p:pic>
        <p:nvPicPr>
          <p:cNvPr id="6" name="Espace réservé du contenu 5">
            <a:extLst>
              <a:ext uri="{FF2B5EF4-FFF2-40B4-BE49-F238E27FC236}">
                <a16:creationId xmlns:a16="http://schemas.microsoft.com/office/drawing/2014/main" id="{1E50049B-E512-40DC-9EE3-4D292292E4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2"/>
            <a:ext cx="2405449" cy="2852311"/>
          </a:xfrm>
        </p:spPr>
      </p:pic>
      <p:sp>
        <p:nvSpPr>
          <p:cNvPr id="7" name="Ellipse 6">
            <a:extLst>
              <a:ext uri="{FF2B5EF4-FFF2-40B4-BE49-F238E27FC236}">
                <a16:creationId xmlns:a16="http://schemas.microsoft.com/office/drawing/2014/main" id="{D94722A9-A123-46F8-AD2B-98170AA16C02}"/>
              </a:ext>
            </a:extLst>
          </p:cNvPr>
          <p:cNvSpPr/>
          <p:nvPr/>
        </p:nvSpPr>
        <p:spPr>
          <a:xfrm>
            <a:off x="1916010" y="1426153"/>
            <a:ext cx="140677" cy="844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FED2A4C1-224E-44A9-BF48-913F639CFC70}"/>
              </a:ext>
            </a:extLst>
          </p:cNvPr>
          <p:cNvSpPr txBox="1"/>
          <p:nvPr/>
        </p:nvSpPr>
        <p:spPr>
          <a:xfrm>
            <a:off x="196948" y="3429000"/>
            <a:ext cx="1859739" cy="923330"/>
          </a:xfrm>
          <a:prstGeom prst="rect">
            <a:avLst/>
          </a:prstGeom>
          <a:noFill/>
        </p:spPr>
        <p:txBody>
          <a:bodyPr wrap="square" rtlCol="0">
            <a:spAutoFit/>
          </a:bodyPr>
          <a:lstStyle/>
          <a:p>
            <a:r>
              <a:rPr lang="fr-FR" dirty="0"/>
              <a:t>Dresde après les bombardements de février 1945</a:t>
            </a:r>
          </a:p>
        </p:txBody>
      </p:sp>
    </p:spTree>
    <p:extLst>
      <p:ext uri="{BB962C8B-B14F-4D97-AF65-F5344CB8AC3E}">
        <p14:creationId xmlns:p14="http://schemas.microsoft.com/office/powerpoint/2010/main" val="100923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4D74-278A-B69E-84B9-BFA9188D842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6DF8C11-2A1E-0B14-8F26-B7AEF1B7AE55}"/>
              </a:ext>
            </a:extLst>
          </p:cNvPr>
          <p:cNvPicPr>
            <a:picLocks noChangeAspect="1"/>
          </p:cNvPicPr>
          <p:nvPr/>
        </p:nvPicPr>
        <p:blipFill>
          <a:blip r:embed="rId2"/>
          <a:srcRect t="1" b="20447"/>
          <a:stretch>
            <a:fillRect/>
          </a:stretch>
        </p:blipFill>
        <p:spPr>
          <a:xfrm>
            <a:off x="-61681" y="0"/>
            <a:ext cx="12315361" cy="6858000"/>
          </a:xfrm>
          <a:prstGeom prst="rect">
            <a:avLst/>
          </a:prstGeom>
        </p:spPr>
      </p:pic>
      <p:sp>
        <p:nvSpPr>
          <p:cNvPr id="4" name="ZoneTexte 3">
            <a:extLst>
              <a:ext uri="{FF2B5EF4-FFF2-40B4-BE49-F238E27FC236}">
                <a16:creationId xmlns:a16="http://schemas.microsoft.com/office/drawing/2014/main" id="{8CD04872-6EBD-E383-07CC-7CF71C1A4E55}"/>
              </a:ext>
            </a:extLst>
          </p:cNvPr>
          <p:cNvSpPr txBox="1"/>
          <p:nvPr/>
        </p:nvSpPr>
        <p:spPr>
          <a:xfrm>
            <a:off x="8356211" y="208979"/>
            <a:ext cx="2907322" cy="646331"/>
          </a:xfrm>
          <a:prstGeom prst="rect">
            <a:avLst/>
          </a:prstGeom>
          <a:noFill/>
        </p:spPr>
        <p:txBody>
          <a:bodyPr wrap="square" rtlCol="0">
            <a:spAutoFit/>
          </a:bodyPr>
          <a:lstStyle/>
          <a:p>
            <a:r>
              <a:rPr lang="fr-FR" dirty="0">
                <a:highlight>
                  <a:srgbClr val="C0C0C0"/>
                </a:highlight>
              </a:rPr>
              <a:t>Hiroshima (après le largage de la bombe le 6 août 1945)</a:t>
            </a:r>
          </a:p>
        </p:txBody>
      </p:sp>
    </p:spTree>
    <p:extLst>
      <p:ext uri="{BB962C8B-B14F-4D97-AF65-F5344CB8AC3E}">
        <p14:creationId xmlns:p14="http://schemas.microsoft.com/office/powerpoint/2010/main" val="1851318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F255185-9855-A5EB-9051-5B53CDDD14BE}"/>
              </a:ext>
            </a:extLst>
          </p:cNvPr>
          <p:cNvSpPr txBox="1"/>
          <p:nvPr/>
        </p:nvSpPr>
        <p:spPr>
          <a:xfrm>
            <a:off x="0" y="612844"/>
            <a:ext cx="12192000" cy="5632311"/>
          </a:xfrm>
          <a:prstGeom prst="rect">
            <a:avLst/>
          </a:prstGeom>
          <a:noFill/>
        </p:spPr>
        <p:txBody>
          <a:bodyPr wrap="square" rtlCol="0">
            <a:spAutoFit/>
          </a:bodyPr>
          <a:lstStyle/>
          <a:p>
            <a:r>
              <a:rPr lang="fr-FR" sz="2400" b="1" dirty="0"/>
              <a:t>Un témoignage sur Hiroshima</a:t>
            </a:r>
            <a:endParaRPr lang="fr-FR" sz="2400" dirty="0"/>
          </a:p>
          <a:p>
            <a:r>
              <a:rPr lang="fr-FR" sz="2400" dirty="0"/>
              <a:t>Récit d’une rescapée, </a:t>
            </a:r>
            <a:r>
              <a:rPr lang="fr-FR" sz="2400" dirty="0" err="1"/>
              <a:t>Futaba</a:t>
            </a:r>
            <a:r>
              <a:rPr lang="fr-FR" sz="2400" dirty="0"/>
              <a:t> </a:t>
            </a:r>
            <a:r>
              <a:rPr lang="fr-FR" sz="2400" dirty="0" err="1"/>
              <a:t>Kitayama</a:t>
            </a:r>
            <a:r>
              <a:rPr lang="fr-FR" sz="2400" dirty="0"/>
              <a:t>, 33 ans, qui se trouvait à 1 700 mètres du point d’impact.</a:t>
            </a:r>
          </a:p>
          <a:p>
            <a:endParaRPr lang="fr-FR" sz="2400" dirty="0"/>
          </a:p>
          <a:p>
            <a:pPr algn="just"/>
            <a:r>
              <a:rPr lang="fr-FR" sz="2400" dirty="0"/>
              <a:t>« Sans qu’il y eut d’alerte aérienne, un avion ennemi apparut tout seul très haut au-dessus de nos têtes (…). Juste à ce moment là un éclair fulgurant occupa tout le ciel (…). J’avais été jeté par terre, aplatie sur le sol, et immédiatement le monde commença à s’écrouler autour de moi, sur ma tête, mes épaules. Je ne voyais plus rien. Il faisait complètement noir (…). A mon horreur, je découvris que la peau de mon visage était restée dans la serviette. Ah! Celle de mes mains, celle de mes bras se détachait aussi. Depuis le coude jusqu’au bout des doigts, toute la peau de mon bras droit s’était décollée et pendait de façon grotesque.(…). Tout n’était plus que débris, charpentes, poutres et tuiles de toits, sans plus aucun point de repères. (…) Autour de moi, une quantité d’écoliers et de lycéens se débattaient dans les souffrances de l’agonie. Ils étaient tellement brûlés et saignants que les regarder était un spectacle insupportable. »</a:t>
            </a:r>
          </a:p>
          <a:p>
            <a:endParaRPr lang="fr-FR" sz="2400" dirty="0"/>
          </a:p>
          <a:p>
            <a:pPr algn="r"/>
            <a:r>
              <a:rPr lang="fr-FR" sz="2400" dirty="0"/>
              <a:t>Cité dans R. Guillain, La Guerre au Japon, Editions Stock, 1979.</a:t>
            </a:r>
          </a:p>
        </p:txBody>
      </p:sp>
    </p:spTree>
    <p:extLst>
      <p:ext uri="{BB962C8B-B14F-4D97-AF65-F5344CB8AC3E}">
        <p14:creationId xmlns:p14="http://schemas.microsoft.com/office/powerpoint/2010/main" val="3101352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916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87ACD961-7D00-4362-B247-01F750E43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588" y="355108"/>
            <a:ext cx="4610837" cy="6147783"/>
          </a:xfrm>
        </p:spPr>
      </p:pic>
      <p:pic>
        <p:nvPicPr>
          <p:cNvPr id="4" name="Image 3">
            <a:extLst>
              <a:ext uri="{FF2B5EF4-FFF2-40B4-BE49-F238E27FC236}">
                <a16:creationId xmlns:a16="http://schemas.microsoft.com/office/drawing/2014/main" id="{4A65FD2F-C481-41DB-AF33-1F6B833BD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154" y="263521"/>
            <a:ext cx="4539175" cy="6330955"/>
          </a:xfrm>
          <a:prstGeom prst="rect">
            <a:avLst/>
          </a:prstGeom>
        </p:spPr>
      </p:pic>
      <p:sp>
        <p:nvSpPr>
          <p:cNvPr id="2" name="ZoneTexte 1">
            <a:extLst>
              <a:ext uri="{FF2B5EF4-FFF2-40B4-BE49-F238E27FC236}">
                <a16:creationId xmlns:a16="http://schemas.microsoft.com/office/drawing/2014/main" id="{45679450-68AF-5568-8774-0E2268E1ADD7}"/>
              </a:ext>
            </a:extLst>
          </p:cNvPr>
          <p:cNvSpPr txBox="1"/>
          <p:nvPr/>
        </p:nvSpPr>
        <p:spPr>
          <a:xfrm>
            <a:off x="620588" y="-14224"/>
            <a:ext cx="4539175" cy="369332"/>
          </a:xfrm>
          <a:prstGeom prst="rect">
            <a:avLst/>
          </a:prstGeom>
          <a:noFill/>
        </p:spPr>
        <p:txBody>
          <a:bodyPr wrap="square" rtlCol="0">
            <a:spAutoFit/>
          </a:bodyPr>
          <a:lstStyle/>
          <a:p>
            <a:r>
              <a:rPr lang="fr-FR" dirty="0"/>
              <a:t>Affiches antisémites nazies (« le juif éternel »</a:t>
            </a:r>
          </a:p>
        </p:txBody>
      </p:sp>
    </p:spTree>
    <p:extLst>
      <p:ext uri="{BB962C8B-B14F-4D97-AF65-F5344CB8AC3E}">
        <p14:creationId xmlns:p14="http://schemas.microsoft.com/office/powerpoint/2010/main" val="1908775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839AD71-CD4B-4B0C-A198-2A36A3AE0F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93" y="530013"/>
            <a:ext cx="9736015" cy="5408897"/>
          </a:xfrm>
        </p:spPr>
      </p:pic>
    </p:spTree>
    <p:extLst>
      <p:ext uri="{BB962C8B-B14F-4D97-AF65-F5344CB8AC3E}">
        <p14:creationId xmlns:p14="http://schemas.microsoft.com/office/powerpoint/2010/main" val="4280344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6C6122-768D-494B-B871-105046D7081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A9C4B59-3694-4227-8AC9-A69B65F2F7AA}"/>
              </a:ext>
            </a:extLst>
          </p:cNvPr>
          <p:cNvSpPr>
            <a:spLocks noGrp="1"/>
          </p:cNvSpPr>
          <p:nvPr>
            <p:ph idx="1"/>
          </p:nvPr>
        </p:nvSpPr>
        <p:spPr/>
        <p:txBody>
          <a:bodyPr/>
          <a:lstStyle/>
          <a:p>
            <a:endParaRPr lang="fr-FR" dirty="0"/>
          </a:p>
        </p:txBody>
      </p:sp>
      <p:pic>
        <p:nvPicPr>
          <p:cNvPr id="4" name="Espace réservé du contenu 5">
            <a:extLst>
              <a:ext uri="{FF2B5EF4-FFF2-40B4-BE49-F238E27FC236}">
                <a16:creationId xmlns:a16="http://schemas.microsoft.com/office/drawing/2014/main" id="{E3D5EAD3-9F48-4BFB-A726-E00DCA1AE309}"/>
              </a:ext>
            </a:extLst>
          </p:cNvPr>
          <p:cNvPicPr>
            <a:picLocks noChangeAspect="1"/>
          </p:cNvPicPr>
          <p:nvPr/>
        </p:nvPicPr>
        <p:blipFill rotWithShape="1">
          <a:blip r:embed="rId2">
            <a:extLst>
              <a:ext uri="{28A0092B-C50C-407E-A947-70E740481C1C}">
                <a14:useLocalDpi xmlns:a14="http://schemas.microsoft.com/office/drawing/2010/main" val="0"/>
              </a:ext>
            </a:extLst>
          </a:blip>
          <a:srcRect t="20935" b="9118"/>
          <a:stretch/>
        </p:blipFill>
        <p:spPr>
          <a:xfrm>
            <a:off x="1" y="248739"/>
            <a:ext cx="12192000" cy="6609261"/>
          </a:xfrm>
          <a:prstGeom prst="rect">
            <a:avLst/>
          </a:prstGeom>
        </p:spPr>
      </p:pic>
    </p:spTree>
    <p:extLst>
      <p:ext uri="{BB962C8B-B14F-4D97-AF65-F5344CB8AC3E}">
        <p14:creationId xmlns:p14="http://schemas.microsoft.com/office/powerpoint/2010/main" val="441884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C7CF2-2CCF-47A6-988A-A059D6AA37B5}"/>
              </a:ext>
            </a:extLst>
          </p:cNvPr>
          <p:cNvSpPr>
            <a:spLocks noGrp="1"/>
          </p:cNvSpPr>
          <p:nvPr>
            <p:ph type="title"/>
          </p:nvPr>
        </p:nvSpPr>
        <p:spPr>
          <a:xfrm>
            <a:off x="8694769" y="843426"/>
            <a:ext cx="3371558" cy="1325563"/>
          </a:xfrm>
        </p:spPr>
        <p:txBody>
          <a:bodyPr>
            <a:noAutofit/>
          </a:bodyPr>
          <a:lstStyle/>
          <a:p>
            <a:r>
              <a:rPr lang="fr-FR" sz="2800" dirty="0"/>
              <a:t>Construction du mur du ghetto de Varsovie</a:t>
            </a:r>
          </a:p>
        </p:txBody>
      </p:sp>
      <p:pic>
        <p:nvPicPr>
          <p:cNvPr id="5" name="Espace réservé du contenu 4">
            <a:extLst>
              <a:ext uri="{FF2B5EF4-FFF2-40B4-BE49-F238E27FC236}">
                <a16:creationId xmlns:a16="http://schemas.microsoft.com/office/drawing/2014/main" id="{39F32DD6-2405-44F2-937C-6D89A85CA7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694769" cy="6858000"/>
          </a:xfrm>
        </p:spPr>
      </p:pic>
    </p:spTree>
    <p:extLst>
      <p:ext uri="{BB962C8B-B14F-4D97-AF65-F5344CB8AC3E}">
        <p14:creationId xmlns:p14="http://schemas.microsoft.com/office/powerpoint/2010/main" val="3191679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54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42;p76" descr="image.png">
            <a:extLst>
              <a:ext uri="{FF2B5EF4-FFF2-40B4-BE49-F238E27FC236}">
                <a16:creationId xmlns:a16="http://schemas.microsoft.com/office/drawing/2014/main" id="{107B5272-16D6-66A4-603F-10C0C8F4CF86}"/>
              </a:ext>
            </a:extLst>
          </p:cNvPr>
          <p:cNvPicPr preferRelativeResize="0"/>
          <p:nvPr/>
        </p:nvPicPr>
        <p:blipFill rotWithShape="1">
          <a:blip r:embed="rId2">
            <a:alphaModFix/>
          </a:blip>
          <a:srcRect/>
          <a:stretch/>
        </p:blipFill>
        <p:spPr>
          <a:xfrm>
            <a:off x="1695950" y="677483"/>
            <a:ext cx="8800099" cy="5503033"/>
          </a:xfrm>
          <a:prstGeom prst="rect">
            <a:avLst/>
          </a:prstGeom>
          <a:noFill/>
          <a:ln>
            <a:noFill/>
          </a:ln>
        </p:spPr>
      </p:pic>
    </p:spTree>
    <p:extLst>
      <p:ext uri="{BB962C8B-B14F-4D97-AF65-F5344CB8AC3E}">
        <p14:creationId xmlns:p14="http://schemas.microsoft.com/office/powerpoint/2010/main" val="426606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8E583B1-6E65-862D-60DD-F45B9481F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90" y="1922751"/>
            <a:ext cx="12156619" cy="3732461"/>
          </a:xfrm>
        </p:spPr>
      </p:pic>
    </p:spTree>
    <p:extLst>
      <p:ext uri="{BB962C8B-B14F-4D97-AF65-F5344CB8AC3E}">
        <p14:creationId xmlns:p14="http://schemas.microsoft.com/office/powerpoint/2010/main" val="3848616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8C39FF6-6EE2-49EB-84BF-1624F33AFC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2659" y="519018"/>
            <a:ext cx="4480274" cy="5975566"/>
          </a:xfrm>
        </p:spPr>
      </p:pic>
      <p:sp>
        <p:nvSpPr>
          <p:cNvPr id="6" name="ZoneTexte 5">
            <a:extLst>
              <a:ext uri="{FF2B5EF4-FFF2-40B4-BE49-F238E27FC236}">
                <a16:creationId xmlns:a16="http://schemas.microsoft.com/office/drawing/2014/main" id="{CA2C52E5-C099-4EFC-B4A1-3B486F1A5DAC}"/>
              </a:ext>
            </a:extLst>
          </p:cNvPr>
          <p:cNvSpPr txBox="1"/>
          <p:nvPr/>
        </p:nvSpPr>
        <p:spPr>
          <a:xfrm>
            <a:off x="689317" y="886265"/>
            <a:ext cx="5894363" cy="4308872"/>
          </a:xfrm>
          <a:prstGeom prst="rect">
            <a:avLst/>
          </a:prstGeom>
          <a:noFill/>
        </p:spPr>
        <p:txBody>
          <a:bodyPr wrap="square" rtlCol="0">
            <a:spAutoFit/>
          </a:bodyPr>
          <a:lstStyle/>
          <a:p>
            <a:r>
              <a:rPr lang="fr-FR" sz="3200" b="1" dirty="0"/>
              <a:t>Simone Veil, 1927-2017</a:t>
            </a:r>
          </a:p>
          <a:p>
            <a:endParaRPr lang="fr-FR" dirty="0"/>
          </a:p>
          <a:p>
            <a:r>
              <a:rPr lang="fr-FR" sz="2800" dirty="0"/>
              <a:t>Déportée à Auschwitz avec sa famille en mars 1944. Libérée le 15 avril 1945 par les troupes britanniques.</a:t>
            </a:r>
          </a:p>
          <a:p>
            <a:endParaRPr lang="fr-FR" sz="2800" dirty="0"/>
          </a:p>
          <a:p>
            <a:r>
              <a:rPr lang="fr-FR" sz="2800" dirty="0"/>
              <a:t>En 1974 elle est nommée ministre de la santé et présente le projet de loi légalisant l’avortement.</a:t>
            </a:r>
          </a:p>
        </p:txBody>
      </p:sp>
    </p:spTree>
    <p:extLst>
      <p:ext uri="{BB962C8B-B14F-4D97-AF65-F5344CB8AC3E}">
        <p14:creationId xmlns:p14="http://schemas.microsoft.com/office/powerpoint/2010/main" val="2744538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3BE0F-89F8-4200-AA6F-E76B720BBDAF}"/>
              </a:ext>
            </a:extLst>
          </p:cNvPr>
          <p:cNvSpPr>
            <a:spLocks noGrp="1"/>
          </p:cNvSpPr>
          <p:nvPr>
            <p:ph type="title"/>
          </p:nvPr>
        </p:nvSpPr>
        <p:spPr>
          <a:xfrm>
            <a:off x="85090" y="260937"/>
            <a:ext cx="11971606" cy="1550279"/>
          </a:xfrm>
        </p:spPr>
        <p:txBody>
          <a:bodyPr>
            <a:normAutofit fontScale="90000"/>
          </a:bodyPr>
          <a:lstStyle/>
          <a:p>
            <a:br>
              <a:rPr lang="fr-FR" dirty="0"/>
            </a:br>
            <a:r>
              <a:rPr lang="fr-FR" sz="3100" dirty="0">
                <a:hlinkClick r:id="rId2"/>
              </a:rPr>
              <a:t>https://www.youtube.com/watch?v=IcvzpdkhmcQ</a:t>
            </a:r>
            <a:r>
              <a:rPr lang="fr-FR" sz="3100" dirty="0"/>
              <a:t> </a:t>
            </a:r>
            <a:r>
              <a:rPr lang="fr-FR" dirty="0"/>
              <a:t>(Simone Veil)</a:t>
            </a:r>
            <a:br>
              <a:rPr lang="fr-FR" dirty="0"/>
            </a:br>
            <a:br>
              <a:rPr lang="fr-FR" dirty="0"/>
            </a:br>
            <a:endParaRPr lang="fr-FR" dirty="0"/>
          </a:p>
        </p:txBody>
      </p:sp>
      <p:graphicFrame>
        <p:nvGraphicFramePr>
          <p:cNvPr id="3" name="Tableau 2">
            <a:extLst>
              <a:ext uri="{FF2B5EF4-FFF2-40B4-BE49-F238E27FC236}">
                <a16:creationId xmlns:a16="http://schemas.microsoft.com/office/drawing/2014/main" id="{342B9259-83C6-4407-9774-66211408FD98}"/>
              </a:ext>
            </a:extLst>
          </p:cNvPr>
          <p:cNvGraphicFramePr>
            <a:graphicFrameLocks noGrp="1"/>
          </p:cNvGraphicFramePr>
          <p:nvPr>
            <p:extLst>
              <p:ext uri="{D42A27DB-BD31-4B8C-83A1-F6EECF244321}">
                <p14:modId xmlns:p14="http://schemas.microsoft.com/office/powerpoint/2010/main" val="571251002"/>
              </p:ext>
            </p:extLst>
          </p:nvPr>
        </p:nvGraphicFramePr>
        <p:xfrm>
          <a:off x="633045" y="1240666"/>
          <a:ext cx="10072468" cy="5256296"/>
        </p:xfrm>
        <a:graphic>
          <a:graphicData uri="http://schemas.openxmlformats.org/drawingml/2006/table">
            <a:tbl>
              <a:tblPr firstRow="1" firstCol="1" bandRow="1">
                <a:tableStyleId>{2D5ABB26-0587-4C30-8999-92F81FD0307C}</a:tableStyleId>
              </a:tblPr>
              <a:tblGrid>
                <a:gridCol w="3619064">
                  <a:extLst>
                    <a:ext uri="{9D8B030D-6E8A-4147-A177-3AD203B41FA5}">
                      <a16:colId xmlns:a16="http://schemas.microsoft.com/office/drawing/2014/main" val="825045161"/>
                    </a:ext>
                  </a:extLst>
                </a:gridCol>
                <a:gridCol w="6453404">
                  <a:extLst>
                    <a:ext uri="{9D8B030D-6E8A-4147-A177-3AD203B41FA5}">
                      <a16:colId xmlns:a16="http://schemas.microsoft.com/office/drawing/2014/main" val="1996054567"/>
                    </a:ext>
                  </a:extLst>
                </a:gridCol>
              </a:tblGrid>
              <a:tr h="727618">
                <a:tc>
                  <a:txBody>
                    <a:bodyPr/>
                    <a:lstStyle/>
                    <a:p>
                      <a:pPr>
                        <a:lnSpc>
                          <a:spcPct val="107000"/>
                        </a:lnSpc>
                        <a:spcAft>
                          <a:spcPts val="800"/>
                        </a:spcAft>
                      </a:pPr>
                      <a:r>
                        <a:rPr lang="fr-FR" sz="2800" b="1" dirty="0">
                          <a:effectLst/>
                        </a:rPr>
                        <a:t>Etapes</a:t>
                      </a:r>
                      <a:endParaRPr lang="fr-FR" sz="28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fr-FR" sz="2800" b="1">
                          <a:solidFill>
                            <a:sysClr val="windowText" lastClr="000000"/>
                          </a:solidFill>
                          <a:effectLst/>
                        </a:rPr>
                        <a:t>Description</a:t>
                      </a:r>
                      <a:endParaRPr lang="fr-FR" sz="2800" b="1" i="0" dirty="0">
                        <a:solidFill>
                          <a:sysClr val="windowText" lastClr="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9937910"/>
                  </a:ext>
                </a:extLst>
              </a:tr>
              <a:tr h="727618">
                <a:tc>
                  <a:txBody>
                    <a:bodyPr/>
                    <a:lstStyle/>
                    <a:p>
                      <a:pPr>
                        <a:lnSpc>
                          <a:spcPct val="107000"/>
                        </a:lnSpc>
                        <a:spcAft>
                          <a:spcPts val="800"/>
                        </a:spcAft>
                      </a:pPr>
                      <a:r>
                        <a:rPr lang="fr-FR" sz="2800" dirty="0">
                          <a:effectLst/>
                        </a:rPr>
                        <a:t>L’arrivée au camp</a:t>
                      </a:r>
                      <a:endParaRPr lang="fr-FR"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b="0" i="0" dirty="0">
                        <a:solidFill>
                          <a:schemeClr val="bg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59078"/>
                  </a:ext>
                </a:extLst>
              </a:tr>
              <a:tr h="727618">
                <a:tc>
                  <a:txBody>
                    <a:bodyPr/>
                    <a:lstStyle/>
                    <a:p>
                      <a:pPr>
                        <a:lnSpc>
                          <a:spcPct val="107000"/>
                        </a:lnSpc>
                        <a:spcAft>
                          <a:spcPts val="800"/>
                        </a:spcAft>
                      </a:pPr>
                      <a:r>
                        <a:rPr lang="fr-FR" sz="2800">
                          <a:effectLst/>
                        </a:rPr>
                        <a:t>L’âge</a:t>
                      </a:r>
                      <a:endParaRPr lang="fr-FR"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567331"/>
                  </a:ext>
                </a:extLst>
              </a:tr>
              <a:tr h="727618">
                <a:tc>
                  <a:txBody>
                    <a:bodyPr/>
                    <a:lstStyle/>
                    <a:p>
                      <a:pPr>
                        <a:lnSpc>
                          <a:spcPct val="107000"/>
                        </a:lnSpc>
                        <a:spcAft>
                          <a:spcPts val="800"/>
                        </a:spcAft>
                      </a:pPr>
                      <a:r>
                        <a:rPr lang="fr-FR" sz="2800" dirty="0">
                          <a:effectLst/>
                        </a:rPr>
                        <a:t>L’appel le soir</a:t>
                      </a:r>
                      <a:endParaRPr lang="fr-FR"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17313"/>
                  </a:ext>
                </a:extLst>
              </a:tr>
              <a:tr h="822563">
                <a:tc>
                  <a:txBody>
                    <a:bodyPr/>
                    <a:lstStyle/>
                    <a:p>
                      <a:pPr>
                        <a:lnSpc>
                          <a:spcPct val="107000"/>
                        </a:lnSpc>
                        <a:spcAft>
                          <a:spcPts val="800"/>
                        </a:spcAft>
                      </a:pPr>
                      <a:r>
                        <a:rPr lang="fr-FR" sz="2800" dirty="0">
                          <a:effectLst/>
                        </a:rPr>
                        <a:t>La nourriture et l’hygiène</a:t>
                      </a:r>
                      <a:endParaRPr lang="fr-FR"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341114"/>
                  </a:ext>
                </a:extLst>
              </a:tr>
              <a:tr h="727618">
                <a:tc>
                  <a:txBody>
                    <a:bodyPr/>
                    <a:lstStyle/>
                    <a:p>
                      <a:pPr>
                        <a:lnSpc>
                          <a:spcPct val="107000"/>
                        </a:lnSpc>
                        <a:spcAft>
                          <a:spcPts val="800"/>
                        </a:spcAft>
                      </a:pPr>
                      <a:r>
                        <a:rPr lang="fr-FR" sz="2800" dirty="0">
                          <a:effectLst/>
                        </a:rPr>
                        <a:t>Le travail</a:t>
                      </a:r>
                      <a:endParaRPr lang="fr-FR"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6080377"/>
                  </a:ext>
                </a:extLst>
              </a:tr>
              <a:tr h="727618">
                <a:tc>
                  <a:txBody>
                    <a:bodyPr/>
                    <a:lstStyle/>
                    <a:p>
                      <a:pPr>
                        <a:lnSpc>
                          <a:spcPct val="107000"/>
                        </a:lnSpc>
                        <a:spcAft>
                          <a:spcPts val="800"/>
                        </a:spcAft>
                      </a:pPr>
                      <a:r>
                        <a:rPr lang="fr-FR" sz="2800" dirty="0">
                          <a:effectLst/>
                        </a:rPr>
                        <a:t>Les chambres à gaz</a:t>
                      </a:r>
                      <a:endParaRPr lang="fr-FR"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fr-FR"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021760"/>
                  </a:ext>
                </a:extLst>
              </a:tr>
            </a:tbl>
          </a:graphicData>
        </a:graphic>
      </p:graphicFrame>
    </p:spTree>
    <p:extLst>
      <p:ext uri="{BB962C8B-B14F-4D97-AF65-F5344CB8AC3E}">
        <p14:creationId xmlns:p14="http://schemas.microsoft.com/office/powerpoint/2010/main" val="825758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0295C-722F-43C1-8075-87BDAC72B34E}"/>
              </a:ext>
            </a:extLst>
          </p:cNvPr>
          <p:cNvSpPr>
            <a:spLocks noGrp="1"/>
          </p:cNvSpPr>
          <p:nvPr>
            <p:ph type="title"/>
          </p:nvPr>
        </p:nvSpPr>
        <p:spPr>
          <a:xfrm>
            <a:off x="9473444" y="829359"/>
            <a:ext cx="2828778" cy="1325563"/>
          </a:xfrm>
        </p:spPr>
        <p:txBody>
          <a:bodyPr>
            <a:normAutofit/>
          </a:bodyPr>
          <a:lstStyle/>
          <a:p>
            <a:r>
              <a:rPr lang="fr-FR" dirty="0"/>
              <a:t>Sélection à Auschwitz</a:t>
            </a:r>
          </a:p>
        </p:txBody>
      </p:sp>
      <p:pic>
        <p:nvPicPr>
          <p:cNvPr id="5" name="Espace réservé du contenu 4">
            <a:extLst>
              <a:ext uri="{FF2B5EF4-FFF2-40B4-BE49-F238E27FC236}">
                <a16:creationId xmlns:a16="http://schemas.microsoft.com/office/drawing/2014/main" id="{05A519FC-6154-455D-A75B-4B341437F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42" y="0"/>
            <a:ext cx="9625263" cy="6858000"/>
          </a:xfrm>
        </p:spPr>
      </p:pic>
    </p:spTree>
    <p:extLst>
      <p:ext uri="{BB962C8B-B14F-4D97-AF65-F5344CB8AC3E}">
        <p14:creationId xmlns:p14="http://schemas.microsoft.com/office/powerpoint/2010/main" val="1584502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72CCCC9-5EAD-4509-856E-5F5F54CBA82D}"/>
              </a:ext>
            </a:extLst>
          </p:cNvPr>
          <p:cNvSpPr>
            <a:spLocks noGrp="1"/>
          </p:cNvSpPr>
          <p:nvPr>
            <p:ph type="title"/>
          </p:nvPr>
        </p:nvSpPr>
        <p:spPr/>
        <p:txBody>
          <a:bodyPr/>
          <a:lstStyle/>
          <a:p>
            <a:endParaRPr lang="fr-FR"/>
          </a:p>
        </p:txBody>
      </p:sp>
      <p:sp>
        <p:nvSpPr>
          <p:cNvPr id="8" name="Espace réservé du contenu 7">
            <a:extLst>
              <a:ext uri="{FF2B5EF4-FFF2-40B4-BE49-F238E27FC236}">
                <a16:creationId xmlns:a16="http://schemas.microsoft.com/office/drawing/2014/main" id="{8AA4A896-6A4E-4AA4-9E32-7B27747FEEC7}"/>
              </a:ext>
            </a:extLst>
          </p:cNvPr>
          <p:cNvSpPr>
            <a:spLocks noGrp="1"/>
          </p:cNvSpPr>
          <p:nvPr>
            <p:ph idx="1"/>
          </p:nvPr>
        </p:nvSpPr>
        <p:spPr/>
        <p:txBody>
          <a:bodyPr/>
          <a:lstStyle/>
          <a:p>
            <a:endParaRPr lang="fr-FR" dirty="0"/>
          </a:p>
        </p:txBody>
      </p:sp>
      <p:pic>
        <p:nvPicPr>
          <p:cNvPr id="4" name="Espace réservé du contenu 12">
            <a:extLst>
              <a:ext uri="{FF2B5EF4-FFF2-40B4-BE49-F238E27FC236}">
                <a16:creationId xmlns:a16="http://schemas.microsoft.com/office/drawing/2014/main" id="{1F928A11-E53A-4CBD-96B4-BD7C23378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46" y="0"/>
            <a:ext cx="10530519" cy="6858000"/>
          </a:xfrm>
          <a:prstGeom prst="rect">
            <a:avLst/>
          </a:prstGeom>
        </p:spPr>
      </p:pic>
    </p:spTree>
    <p:extLst>
      <p:ext uri="{BB962C8B-B14F-4D97-AF65-F5344CB8AC3E}">
        <p14:creationId xmlns:p14="http://schemas.microsoft.com/office/powerpoint/2010/main" val="725734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0236-EF2B-53B1-EC09-DAD5BBC3E4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A4F783-746C-76D0-4FBB-ECF2DA7F74F7}"/>
              </a:ext>
            </a:extLst>
          </p:cNvPr>
          <p:cNvSpPr>
            <a:spLocks noGrp="1"/>
          </p:cNvSpPr>
          <p:nvPr>
            <p:ph type="ctrTitle"/>
          </p:nvPr>
        </p:nvSpPr>
        <p:spPr>
          <a:xfrm>
            <a:off x="1852246" y="2229020"/>
            <a:ext cx="9144000" cy="1026942"/>
          </a:xfrm>
        </p:spPr>
        <p:txBody>
          <a:bodyPr>
            <a:normAutofit fontScale="90000"/>
          </a:bodyPr>
          <a:lstStyle/>
          <a:p>
            <a:r>
              <a:rPr lang="fr-FR" dirty="0">
                <a:solidFill>
                  <a:schemeClr val="bg1"/>
                </a:solidFill>
              </a:rPr>
              <a:t>La seconde guerre mondiale: une guerre totale</a:t>
            </a:r>
          </a:p>
        </p:txBody>
      </p:sp>
      <p:pic>
        <p:nvPicPr>
          <p:cNvPr id="4" name="Image 3">
            <a:extLst>
              <a:ext uri="{FF2B5EF4-FFF2-40B4-BE49-F238E27FC236}">
                <a16:creationId xmlns:a16="http://schemas.microsoft.com/office/drawing/2014/main" id="{BCE87770-A867-308B-7B6C-1881593E7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336" y="0"/>
            <a:ext cx="5553035" cy="6858000"/>
          </a:xfrm>
          <a:prstGeom prst="rect">
            <a:avLst/>
          </a:prstGeom>
        </p:spPr>
      </p:pic>
      <p:sp>
        <p:nvSpPr>
          <p:cNvPr id="6" name="ZoneTexte 5">
            <a:extLst>
              <a:ext uri="{FF2B5EF4-FFF2-40B4-BE49-F238E27FC236}">
                <a16:creationId xmlns:a16="http://schemas.microsoft.com/office/drawing/2014/main" id="{E11576DA-0B61-4FF8-AEE1-9DB4DE33127F}"/>
              </a:ext>
            </a:extLst>
          </p:cNvPr>
          <p:cNvSpPr txBox="1"/>
          <p:nvPr/>
        </p:nvSpPr>
        <p:spPr>
          <a:xfrm>
            <a:off x="8342143" y="393896"/>
            <a:ext cx="3179298" cy="369332"/>
          </a:xfrm>
          <a:prstGeom prst="rect">
            <a:avLst/>
          </a:prstGeom>
          <a:noFill/>
        </p:spPr>
        <p:txBody>
          <a:bodyPr wrap="square" rtlCol="0">
            <a:spAutoFit/>
          </a:bodyPr>
          <a:lstStyle/>
          <a:p>
            <a:r>
              <a:rPr lang="fr-FR" dirty="0"/>
              <a:t>Prisonniers juifs à Buchenwald.</a:t>
            </a:r>
          </a:p>
        </p:txBody>
      </p:sp>
    </p:spTree>
    <p:extLst>
      <p:ext uri="{BB962C8B-B14F-4D97-AF65-F5344CB8AC3E}">
        <p14:creationId xmlns:p14="http://schemas.microsoft.com/office/powerpoint/2010/main" val="985992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391D5-D629-472A-81CD-49246FF67011}"/>
              </a:ext>
            </a:extLst>
          </p:cNvPr>
          <p:cNvSpPr>
            <a:spLocks noGrp="1"/>
          </p:cNvSpPr>
          <p:nvPr>
            <p:ph type="title"/>
          </p:nvPr>
        </p:nvSpPr>
        <p:spPr>
          <a:xfrm>
            <a:off x="8862646" y="379192"/>
            <a:ext cx="3329354" cy="1325563"/>
          </a:xfrm>
        </p:spPr>
        <p:txBody>
          <a:bodyPr>
            <a:normAutofit/>
          </a:bodyPr>
          <a:lstStyle/>
          <a:p>
            <a:r>
              <a:rPr lang="fr-FR" sz="2800" dirty="0"/>
              <a:t>Fours crématoires</a:t>
            </a:r>
          </a:p>
        </p:txBody>
      </p:sp>
      <p:pic>
        <p:nvPicPr>
          <p:cNvPr id="5" name="Espace réservé du contenu 4">
            <a:extLst>
              <a:ext uri="{FF2B5EF4-FFF2-40B4-BE49-F238E27FC236}">
                <a16:creationId xmlns:a16="http://schemas.microsoft.com/office/drawing/2014/main" id="{9B4FB2E0-C9F6-40D3-9BF7-10772E559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979378" cy="6858000"/>
          </a:xfrm>
        </p:spPr>
      </p:pic>
    </p:spTree>
    <p:extLst>
      <p:ext uri="{BB962C8B-B14F-4D97-AF65-F5344CB8AC3E}">
        <p14:creationId xmlns:p14="http://schemas.microsoft.com/office/powerpoint/2010/main" val="757639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70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58A7191-144B-492D-88FB-39211DBB9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627" y="0"/>
            <a:ext cx="8848641" cy="6858000"/>
          </a:xfrm>
          <a:prstGeom prst="rect">
            <a:avLst/>
          </a:prstGeom>
          <a:ln>
            <a:noFill/>
          </a:ln>
          <a:effectLst>
            <a:softEdge rad="112500"/>
          </a:effectLst>
        </p:spPr>
      </p:pic>
      <p:sp>
        <p:nvSpPr>
          <p:cNvPr id="2" name="Titre 1">
            <a:extLst>
              <a:ext uri="{FF2B5EF4-FFF2-40B4-BE49-F238E27FC236}">
                <a16:creationId xmlns:a16="http://schemas.microsoft.com/office/drawing/2014/main" id="{CD825641-3CCE-4C1A-8A37-AFEE2CA1659F}"/>
              </a:ext>
            </a:extLst>
          </p:cNvPr>
          <p:cNvSpPr>
            <a:spLocks noGrp="1"/>
          </p:cNvSpPr>
          <p:nvPr>
            <p:ph type="title"/>
          </p:nvPr>
        </p:nvSpPr>
        <p:spPr>
          <a:xfrm>
            <a:off x="2452468" y="6063175"/>
            <a:ext cx="8407790" cy="478302"/>
          </a:xfrm>
        </p:spPr>
        <p:txBody>
          <a:bodyPr>
            <a:normAutofit fontScale="90000"/>
          </a:bodyPr>
          <a:lstStyle/>
          <a:p>
            <a:r>
              <a:rPr lang="fr-FR" sz="2800" dirty="0">
                <a:highlight>
                  <a:srgbClr val="C0C0C0"/>
                </a:highlight>
              </a:rPr>
              <a:t>Le procès de Nuremberg (20 novembre 1945-1</a:t>
            </a:r>
            <a:r>
              <a:rPr lang="fr-FR" sz="2800" baseline="30000" dirty="0">
                <a:highlight>
                  <a:srgbClr val="C0C0C0"/>
                </a:highlight>
              </a:rPr>
              <a:t>er</a:t>
            </a:r>
            <a:r>
              <a:rPr lang="fr-FR" sz="2800" dirty="0">
                <a:highlight>
                  <a:srgbClr val="C0C0C0"/>
                </a:highlight>
              </a:rPr>
              <a:t> octobre 1946)</a:t>
            </a:r>
          </a:p>
        </p:txBody>
      </p:sp>
    </p:spTree>
    <p:extLst>
      <p:ext uri="{BB962C8B-B14F-4D97-AF65-F5344CB8AC3E}">
        <p14:creationId xmlns:p14="http://schemas.microsoft.com/office/powerpoint/2010/main" val="1257005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85" descr="Schéma_Vierge.jpg"/>
          <p:cNvPicPr preferRelativeResize="0"/>
          <p:nvPr/>
        </p:nvPicPr>
        <p:blipFill rotWithShape="1">
          <a:blip r:embed="rId3">
            <a:alphaModFix/>
          </a:blip>
          <a:srcRect/>
          <a:stretch/>
        </p:blipFill>
        <p:spPr>
          <a:xfrm>
            <a:off x="1524000" y="230187"/>
            <a:ext cx="9144000" cy="639762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6"/>
          <p:cNvSpPr txBox="1"/>
          <p:nvPr/>
        </p:nvSpPr>
        <p:spPr>
          <a:xfrm>
            <a:off x="1631949" y="109537"/>
            <a:ext cx="9144002" cy="6694100"/>
          </a:xfrm>
          <a:prstGeom prst="rect">
            <a:avLst/>
          </a:prstGeom>
          <a:noFill/>
          <a:ln>
            <a:noFill/>
          </a:ln>
        </p:spPr>
        <p:txBody>
          <a:bodyPr spcFirstLastPara="1" wrap="square" lIns="45700" tIns="45700" rIns="45700" bIns="45700" anchor="t" anchorCtr="0">
            <a:spAutoFit/>
          </a:bodyPr>
          <a:lstStyle/>
          <a:p>
            <a:pPr algn="ctr">
              <a:buClr>
                <a:srgbClr val="000000"/>
              </a:buClr>
              <a:buSzPts val="2200"/>
            </a:pPr>
            <a:r>
              <a:rPr lang="en-US" sz="2200" b="1">
                <a:solidFill>
                  <a:srgbClr val="000000"/>
                </a:solidFill>
                <a:latin typeface="Calibri"/>
                <a:ea typeface="Calibri"/>
                <a:cs typeface="Calibri"/>
                <a:sym typeface="Calibri"/>
              </a:rPr>
              <a:t>COUP de pouce : niveau 2</a:t>
            </a:r>
            <a:endParaRPr sz="2200" b="1">
              <a:solidFill>
                <a:srgbClr val="000000"/>
              </a:solidFill>
              <a:latin typeface="Calibri"/>
              <a:ea typeface="Calibri"/>
              <a:cs typeface="Calibri"/>
              <a:sym typeface="Calibri"/>
            </a:endParaRPr>
          </a:p>
          <a:p>
            <a:pPr algn="ctr">
              <a:buClr>
                <a:srgbClr val="000000"/>
              </a:buClr>
              <a:buSzPts val="1100"/>
            </a:pPr>
            <a:endParaRPr sz="1100" b="1">
              <a:solidFill>
                <a:srgbClr val="000000"/>
              </a:solidFill>
              <a:latin typeface="Calibri"/>
              <a:ea typeface="Calibri"/>
              <a:cs typeface="Calibri"/>
              <a:sym typeface="Calibri"/>
            </a:endParaRPr>
          </a:p>
          <a:p>
            <a:pPr>
              <a:buClr>
                <a:srgbClr val="000000"/>
              </a:buClr>
              <a:buSzPts val="2200"/>
            </a:pPr>
            <a:r>
              <a:rPr lang="en-US" sz="2200" b="1">
                <a:solidFill>
                  <a:srgbClr val="000000"/>
                </a:solidFill>
                <a:latin typeface="Calibri"/>
                <a:ea typeface="Calibri"/>
                <a:cs typeface="Calibri"/>
                <a:sym typeface="Calibri"/>
              </a:rPr>
              <a:t>Replace les expressions suivantes dans les bonnes cases : </a:t>
            </a:r>
            <a:endParaRPr sz="2200">
              <a:solidFill>
                <a:srgbClr val="000000"/>
              </a:solidFill>
              <a:latin typeface="Calibri"/>
              <a:ea typeface="Calibri"/>
              <a:cs typeface="Calibri"/>
              <a:sym typeface="Calibri"/>
            </a:endParaRPr>
          </a:p>
          <a:p>
            <a:pPr>
              <a:buClr>
                <a:srgbClr val="000000"/>
              </a:buClr>
              <a:buSzPts val="2200"/>
            </a:pPr>
            <a:r>
              <a:rPr lang="en-US" sz="2200" b="1">
                <a:solidFill>
                  <a:srgbClr val="000000"/>
                </a:solidFill>
                <a:latin typeface="Calibri"/>
                <a:ea typeface="Calibri"/>
                <a:cs typeface="Calibri"/>
                <a:sym typeface="Calibri"/>
              </a:rPr>
              <a:t>- </a:t>
            </a:r>
            <a:r>
              <a:rPr lang="en-US" sz="2200">
                <a:solidFill>
                  <a:srgbClr val="000000"/>
                </a:solidFill>
                <a:latin typeface="Calibri"/>
                <a:ea typeface="Calibri"/>
                <a:cs typeface="Calibri"/>
                <a:sym typeface="Calibri"/>
              </a:rPr>
              <a:t>Mobilisation économique : les usines sont reconverties, la technologie au service de la destruction </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Génocides : Juifs (6 millions) / Tziganes (240 000)</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Mobilisation humaine : 90 millions de soldats sur le front</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Deux camps : Axe / - Alliés (1941 : EU ; URSS)</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Représailles</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Les colonies fournissent les hommes et les matières premières </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(Einsatzgruppen, solution finale, camps d’extermination)</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(Ex : Auschwitz)</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Massacres de populations civiles</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Peu de pays neutres </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Guerre idéologique : Démocratie (RU/USA) ; nazisme (All) ; Communisme (URSS) </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Propagande </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Combats en Europe, Afrique, Asie, Méditerranée, Pacifique, Atlantique….</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Des combats meurtriers, utilisation d’armes de plus en plus perfectionnées</a:t>
            </a:r>
            <a:endParaRPr sz="2200">
              <a:solidFill>
                <a:srgbClr val="000000"/>
              </a:solidFill>
              <a:latin typeface="Calibri"/>
              <a:ea typeface="Calibri"/>
              <a:cs typeface="Calibri"/>
              <a:sym typeface="Calibri"/>
            </a:endParaRPr>
          </a:p>
          <a:p>
            <a:pPr>
              <a:buClr>
                <a:srgbClr val="000000"/>
              </a:buClr>
              <a:buSzPts val="2200"/>
            </a:pPr>
            <a:r>
              <a:rPr lang="en-US" sz="2200">
                <a:solidFill>
                  <a:srgbClr val="000000"/>
                </a:solidFill>
                <a:latin typeface="Calibri"/>
                <a:ea typeface="Calibri"/>
                <a:cs typeface="Calibri"/>
                <a:sym typeface="Calibri"/>
              </a:rPr>
              <a:t>- Bombardements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979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87" descr="Schéma_Corrigé.jpg"/>
          <p:cNvPicPr preferRelativeResize="0"/>
          <p:nvPr/>
        </p:nvPicPr>
        <p:blipFill rotWithShape="1">
          <a:blip r:embed="rId3">
            <a:alphaModFix/>
          </a:blip>
          <a:srcRect/>
          <a:stretch/>
        </p:blipFill>
        <p:spPr>
          <a:xfrm>
            <a:off x="1524000" y="1125537"/>
            <a:ext cx="9144000" cy="4491038"/>
          </a:xfrm>
          <a:prstGeom prst="rect">
            <a:avLst/>
          </a:prstGeom>
          <a:noFill/>
          <a:ln>
            <a:noFill/>
          </a:ln>
        </p:spPr>
      </p:pic>
      <p:sp>
        <p:nvSpPr>
          <p:cNvPr id="722" name="Google Shape;722;p87"/>
          <p:cNvSpPr txBox="1"/>
          <p:nvPr/>
        </p:nvSpPr>
        <p:spPr>
          <a:xfrm>
            <a:off x="5087938" y="3322638"/>
            <a:ext cx="1295401" cy="323125"/>
          </a:xfrm>
          <a:prstGeom prst="rect">
            <a:avLst/>
          </a:prstGeom>
          <a:noFill/>
          <a:ln>
            <a:noFill/>
          </a:ln>
        </p:spPr>
        <p:txBody>
          <a:bodyPr spcFirstLastPara="1" wrap="square" lIns="45700" tIns="45700" rIns="45700" bIns="45700" anchor="t" anchorCtr="0">
            <a:spAutoFit/>
          </a:bodyPr>
          <a:lstStyle/>
          <a:p>
            <a:pPr>
              <a:buClr>
                <a:srgbClr val="000000"/>
              </a:buClr>
              <a:buSzPts val="1500"/>
            </a:pPr>
            <a:r>
              <a:rPr lang="en-US" sz="1500">
                <a:solidFill>
                  <a:srgbClr val="000000"/>
                </a:solidFill>
                <a:latin typeface="Architects Daughter"/>
                <a:ea typeface="Architects Daughter"/>
                <a:cs typeface="Architects Daughter"/>
                <a:sym typeface="Architects Daughter"/>
              </a:rPr>
              <a:t>50 millions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321B3634-23A0-EC23-5EA1-B4DF916E5F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 b="46830"/>
          <a:stretch>
            <a:fillRect/>
          </a:stretch>
        </p:blipFill>
        <p:spPr>
          <a:xfrm>
            <a:off x="312814" y="1110565"/>
            <a:ext cx="6858650" cy="5283201"/>
          </a:xfrm>
        </p:spPr>
      </p:pic>
      <p:sp>
        <p:nvSpPr>
          <p:cNvPr id="8" name="ZoneTexte 7">
            <a:extLst>
              <a:ext uri="{FF2B5EF4-FFF2-40B4-BE49-F238E27FC236}">
                <a16:creationId xmlns:a16="http://schemas.microsoft.com/office/drawing/2014/main" id="{6C8C72B2-E73D-9FE7-8877-1C613D680B0B}"/>
              </a:ext>
            </a:extLst>
          </p:cNvPr>
          <p:cNvSpPr txBox="1"/>
          <p:nvPr/>
        </p:nvSpPr>
        <p:spPr>
          <a:xfrm>
            <a:off x="2518250" y="590843"/>
            <a:ext cx="2447778" cy="369332"/>
          </a:xfrm>
          <a:prstGeom prst="rect">
            <a:avLst/>
          </a:prstGeom>
          <a:noFill/>
        </p:spPr>
        <p:txBody>
          <a:bodyPr wrap="square" rtlCol="0">
            <a:spAutoFit/>
          </a:bodyPr>
          <a:lstStyle/>
          <a:p>
            <a:r>
              <a:rPr lang="fr-FR" dirty="0"/>
              <a:t>Mussolini et Hitler, 1940</a:t>
            </a:r>
          </a:p>
        </p:txBody>
      </p:sp>
      <p:pic>
        <p:nvPicPr>
          <p:cNvPr id="9" name="Espace réservé du contenu 4">
            <a:extLst>
              <a:ext uri="{FF2B5EF4-FFF2-40B4-BE49-F238E27FC236}">
                <a16:creationId xmlns:a16="http://schemas.microsoft.com/office/drawing/2014/main" id="{693FF241-B3F8-BC97-B314-354084D19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548" y="1531734"/>
            <a:ext cx="3503638" cy="4440861"/>
          </a:xfrm>
          <a:prstGeom prst="rect">
            <a:avLst/>
          </a:prstGeom>
        </p:spPr>
      </p:pic>
      <p:sp>
        <p:nvSpPr>
          <p:cNvPr id="10" name="ZoneTexte 9">
            <a:extLst>
              <a:ext uri="{FF2B5EF4-FFF2-40B4-BE49-F238E27FC236}">
                <a16:creationId xmlns:a16="http://schemas.microsoft.com/office/drawing/2014/main" id="{0AC7E59E-7FF0-F956-8C43-765C7A4CC7E5}"/>
              </a:ext>
            </a:extLst>
          </p:cNvPr>
          <p:cNvSpPr txBox="1"/>
          <p:nvPr/>
        </p:nvSpPr>
        <p:spPr>
          <a:xfrm>
            <a:off x="9163044" y="885405"/>
            <a:ext cx="1928645" cy="369332"/>
          </a:xfrm>
          <a:prstGeom prst="rect">
            <a:avLst/>
          </a:prstGeom>
          <a:noFill/>
        </p:spPr>
        <p:txBody>
          <a:bodyPr wrap="square" rtlCol="0">
            <a:spAutoFit/>
          </a:bodyPr>
          <a:lstStyle/>
          <a:p>
            <a:r>
              <a:rPr lang="fr-FR" dirty="0"/>
              <a:t>Hiro </a:t>
            </a:r>
            <a:r>
              <a:rPr lang="fr-FR" dirty="0" err="1"/>
              <a:t>Hito</a:t>
            </a:r>
            <a:r>
              <a:rPr lang="fr-FR" dirty="0"/>
              <a:t> en 1934</a:t>
            </a:r>
          </a:p>
        </p:txBody>
      </p:sp>
    </p:spTree>
    <p:extLst>
      <p:ext uri="{BB962C8B-B14F-4D97-AF65-F5344CB8AC3E}">
        <p14:creationId xmlns:p14="http://schemas.microsoft.com/office/powerpoint/2010/main" val="387517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E3ADB90-9356-43B4-B876-BF327FB09D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383237" cy="6850751"/>
          </a:xfrm>
        </p:spPr>
      </p:pic>
      <p:pic>
        <p:nvPicPr>
          <p:cNvPr id="11" name="Image 10">
            <a:extLst>
              <a:ext uri="{FF2B5EF4-FFF2-40B4-BE49-F238E27FC236}">
                <a16:creationId xmlns:a16="http://schemas.microsoft.com/office/drawing/2014/main" id="{5E54B57B-5043-42E3-993A-91290A75D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83" y="0"/>
            <a:ext cx="4651717" cy="6870660"/>
          </a:xfrm>
          <a:prstGeom prst="rect">
            <a:avLst/>
          </a:prstGeom>
        </p:spPr>
      </p:pic>
      <p:sp>
        <p:nvSpPr>
          <p:cNvPr id="4" name="ZoneTexte 3">
            <a:extLst>
              <a:ext uri="{FF2B5EF4-FFF2-40B4-BE49-F238E27FC236}">
                <a16:creationId xmlns:a16="http://schemas.microsoft.com/office/drawing/2014/main" id="{2290D396-9F81-9A78-8C52-8AD5916FEB69}"/>
              </a:ext>
            </a:extLst>
          </p:cNvPr>
          <p:cNvSpPr txBox="1"/>
          <p:nvPr/>
        </p:nvSpPr>
        <p:spPr>
          <a:xfrm>
            <a:off x="928467" y="154745"/>
            <a:ext cx="2672861" cy="369332"/>
          </a:xfrm>
          <a:prstGeom prst="rect">
            <a:avLst/>
          </a:prstGeom>
          <a:noFill/>
        </p:spPr>
        <p:txBody>
          <a:bodyPr wrap="square" rtlCol="0">
            <a:spAutoFit/>
          </a:bodyPr>
          <a:lstStyle/>
          <a:p>
            <a:r>
              <a:rPr lang="fr-FR" dirty="0">
                <a:highlight>
                  <a:srgbClr val="C0C0C0"/>
                </a:highlight>
              </a:rPr>
              <a:t>Winston Churchill, 1941</a:t>
            </a:r>
          </a:p>
        </p:txBody>
      </p:sp>
      <p:sp>
        <p:nvSpPr>
          <p:cNvPr id="6" name="ZoneTexte 5">
            <a:extLst>
              <a:ext uri="{FF2B5EF4-FFF2-40B4-BE49-F238E27FC236}">
                <a16:creationId xmlns:a16="http://schemas.microsoft.com/office/drawing/2014/main" id="{2CE5B9D4-8B3F-8B84-543C-6D2660A9E5B8}"/>
              </a:ext>
            </a:extLst>
          </p:cNvPr>
          <p:cNvSpPr txBox="1"/>
          <p:nvPr/>
        </p:nvSpPr>
        <p:spPr>
          <a:xfrm>
            <a:off x="8604739" y="142464"/>
            <a:ext cx="2658794" cy="369332"/>
          </a:xfrm>
          <a:prstGeom prst="rect">
            <a:avLst/>
          </a:prstGeom>
          <a:noFill/>
        </p:spPr>
        <p:txBody>
          <a:bodyPr wrap="square" rtlCol="0">
            <a:spAutoFit/>
          </a:bodyPr>
          <a:lstStyle/>
          <a:p>
            <a:r>
              <a:rPr lang="fr-FR" dirty="0">
                <a:highlight>
                  <a:srgbClr val="C0C0C0"/>
                </a:highlight>
              </a:rPr>
              <a:t>Charles de Gaulle, 1942</a:t>
            </a:r>
          </a:p>
        </p:txBody>
      </p:sp>
    </p:spTree>
    <p:extLst>
      <p:ext uri="{BB962C8B-B14F-4D97-AF65-F5344CB8AC3E}">
        <p14:creationId xmlns:p14="http://schemas.microsoft.com/office/powerpoint/2010/main" val="166385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25B75E7-4C7C-263F-BEA9-85FF4D0DEFDA}"/>
              </a:ext>
            </a:extLst>
          </p:cNvPr>
          <p:cNvPicPr>
            <a:picLocks noChangeAspect="1"/>
          </p:cNvPicPr>
          <p:nvPr/>
        </p:nvPicPr>
        <p:blipFill>
          <a:blip r:embed="rId2">
            <a:extLst>
              <a:ext uri="{28A0092B-C50C-407E-A947-70E740481C1C}">
                <a14:useLocalDpi xmlns:a14="http://schemas.microsoft.com/office/drawing/2010/main" val="0"/>
              </a:ext>
            </a:extLst>
          </a:blip>
          <a:srcRect b="24229"/>
          <a:stretch>
            <a:fillRect/>
          </a:stretch>
        </p:blipFill>
        <p:spPr>
          <a:xfrm>
            <a:off x="581841" y="649784"/>
            <a:ext cx="5026102" cy="5331655"/>
          </a:xfrm>
          <a:prstGeom prst="rect">
            <a:avLst/>
          </a:prstGeom>
        </p:spPr>
      </p:pic>
      <p:sp>
        <p:nvSpPr>
          <p:cNvPr id="8" name="ZoneTexte 7">
            <a:extLst>
              <a:ext uri="{FF2B5EF4-FFF2-40B4-BE49-F238E27FC236}">
                <a16:creationId xmlns:a16="http://schemas.microsoft.com/office/drawing/2014/main" id="{2E963929-17F9-BCC1-A487-540C2B268F72}"/>
              </a:ext>
            </a:extLst>
          </p:cNvPr>
          <p:cNvSpPr txBox="1"/>
          <p:nvPr/>
        </p:nvSpPr>
        <p:spPr>
          <a:xfrm>
            <a:off x="1237957" y="154745"/>
            <a:ext cx="3713871" cy="369332"/>
          </a:xfrm>
          <a:prstGeom prst="rect">
            <a:avLst/>
          </a:prstGeom>
          <a:noFill/>
        </p:spPr>
        <p:txBody>
          <a:bodyPr wrap="square" rtlCol="0">
            <a:spAutoFit/>
          </a:bodyPr>
          <a:lstStyle/>
          <a:p>
            <a:r>
              <a:rPr lang="fr-FR" dirty="0"/>
              <a:t>F.D. Roosevelt, 1944</a:t>
            </a:r>
          </a:p>
        </p:txBody>
      </p:sp>
      <p:pic>
        <p:nvPicPr>
          <p:cNvPr id="10" name="Image 9">
            <a:extLst>
              <a:ext uri="{FF2B5EF4-FFF2-40B4-BE49-F238E27FC236}">
                <a16:creationId xmlns:a16="http://schemas.microsoft.com/office/drawing/2014/main" id="{F5712400-FCA8-B7D5-90F5-D7D09358929B}"/>
              </a:ext>
            </a:extLst>
          </p:cNvPr>
          <p:cNvPicPr>
            <a:picLocks noChangeAspect="1"/>
          </p:cNvPicPr>
          <p:nvPr/>
        </p:nvPicPr>
        <p:blipFill>
          <a:blip r:embed="rId3">
            <a:extLst>
              <a:ext uri="{28A0092B-C50C-407E-A947-70E740481C1C}">
                <a14:useLocalDpi xmlns:a14="http://schemas.microsoft.com/office/drawing/2010/main" val="0"/>
              </a:ext>
            </a:extLst>
          </a:blip>
          <a:srcRect b="30205"/>
          <a:stretch>
            <a:fillRect/>
          </a:stretch>
        </p:blipFill>
        <p:spPr>
          <a:xfrm>
            <a:off x="6584059" y="846731"/>
            <a:ext cx="5325598" cy="5863558"/>
          </a:xfrm>
          <a:prstGeom prst="rect">
            <a:avLst/>
          </a:prstGeom>
        </p:spPr>
      </p:pic>
      <p:sp>
        <p:nvSpPr>
          <p:cNvPr id="12" name="ZoneTexte 11">
            <a:extLst>
              <a:ext uri="{FF2B5EF4-FFF2-40B4-BE49-F238E27FC236}">
                <a16:creationId xmlns:a16="http://schemas.microsoft.com/office/drawing/2014/main" id="{6518760A-F40E-A810-9116-85C1FA2EFCDC}"/>
              </a:ext>
            </a:extLst>
          </p:cNvPr>
          <p:cNvSpPr txBox="1"/>
          <p:nvPr/>
        </p:nvSpPr>
        <p:spPr>
          <a:xfrm>
            <a:off x="8806376" y="154745"/>
            <a:ext cx="1561514" cy="369332"/>
          </a:xfrm>
          <a:prstGeom prst="rect">
            <a:avLst/>
          </a:prstGeom>
          <a:noFill/>
        </p:spPr>
        <p:txBody>
          <a:bodyPr wrap="square" rtlCol="0">
            <a:spAutoFit/>
          </a:bodyPr>
          <a:lstStyle/>
          <a:p>
            <a:r>
              <a:rPr lang="fr-FR" dirty="0"/>
              <a:t>Staline, 1942</a:t>
            </a:r>
          </a:p>
        </p:txBody>
      </p:sp>
    </p:spTree>
    <p:extLst>
      <p:ext uri="{BB962C8B-B14F-4D97-AF65-F5344CB8AC3E}">
        <p14:creationId xmlns:p14="http://schemas.microsoft.com/office/powerpoint/2010/main" val="31867385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1019</TotalTime>
  <Words>787</Words>
  <Application>Microsoft Office PowerPoint</Application>
  <PresentationFormat>Grand écran</PresentationFormat>
  <Paragraphs>74</Paragraphs>
  <Slides>60</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60</vt:i4>
      </vt:variant>
    </vt:vector>
  </HeadingPairs>
  <TitlesOfParts>
    <vt:vector size="66" baseType="lpstr">
      <vt:lpstr>Architects Daughter</vt:lpstr>
      <vt:lpstr>Arial</vt:lpstr>
      <vt:lpstr>Calibri</vt:lpstr>
      <vt:lpstr>Calibri Light</vt:lpstr>
      <vt:lpstr>Times New Roman</vt:lpstr>
      <vt:lpstr>Thème Office</vt:lpstr>
      <vt:lpstr>Présentation PowerPoint</vt:lpstr>
      <vt:lpstr>Présentation PowerPoint</vt:lpstr>
      <vt:lpstr>La seconde guerre mondiale: une guerre totale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L’expansionnisme allemand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Construction du mur du ghetto de Varsovie</vt:lpstr>
      <vt:lpstr>Présentation PowerPoint</vt:lpstr>
      <vt:lpstr>Présentation PowerPoint</vt:lpstr>
      <vt:lpstr>Présentation PowerPoint</vt:lpstr>
      <vt:lpstr> https://www.youtube.com/watch?v=IcvzpdkhmcQ (Simone Veil)  </vt:lpstr>
      <vt:lpstr>Sélection à Auschwitz</vt:lpstr>
      <vt:lpstr>Présentation PowerPoint</vt:lpstr>
      <vt:lpstr>La seconde guerre mondiale: une guerre totale</vt:lpstr>
      <vt:lpstr>Fours crématoires</vt:lpstr>
      <vt:lpstr>Présentation PowerPoint</vt:lpstr>
      <vt:lpstr>Le procès de Nuremberg (20 novembre 1945-1er octobre 1946)</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Stéphen Bodinier</dc:creator>
  <cp:lastModifiedBy>Stéphen Bodinier</cp:lastModifiedBy>
  <cp:revision>57</cp:revision>
  <dcterms:created xsi:type="dcterms:W3CDTF">2021-02-11T23:36:08Z</dcterms:created>
  <dcterms:modified xsi:type="dcterms:W3CDTF">2025-10-22T23:08:05Z</dcterms:modified>
</cp:coreProperties>
</file>